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40" r:id="rId4"/>
    <p:sldMasterId id="2147484968" r:id="rId5"/>
  </p:sldMasterIdLst>
  <p:notesMasterIdLst>
    <p:notesMasterId r:id="rId52"/>
  </p:notesMasterIdLst>
  <p:handoutMasterIdLst>
    <p:handoutMasterId r:id="rId53"/>
  </p:handoutMasterIdLst>
  <p:sldIdLst>
    <p:sldId id="1994" r:id="rId6"/>
    <p:sldId id="8450" r:id="rId7"/>
    <p:sldId id="8451" r:id="rId8"/>
    <p:sldId id="1660" r:id="rId9"/>
    <p:sldId id="8446" r:id="rId10"/>
    <p:sldId id="4520" r:id="rId11"/>
    <p:sldId id="4667" r:id="rId12"/>
    <p:sldId id="8433" r:id="rId13"/>
    <p:sldId id="1524" r:id="rId14"/>
    <p:sldId id="8441" r:id="rId15"/>
    <p:sldId id="8442" r:id="rId16"/>
    <p:sldId id="1716" r:id="rId17"/>
    <p:sldId id="8448" r:id="rId18"/>
    <p:sldId id="4529" r:id="rId19"/>
    <p:sldId id="4637" r:id="rId20"/>
    <p:sldId id="4671" r:id="rId21"/>
    <p:sldId id="4654" r:id="rId22"/>
    <p:sldId id="4660" r:id="rId23"/>
    <p:sldId id="4681" r:id="rId24"/>
    <p:sldId id="4690" r:id="rId25"/>
    <p:sldId id="4685" r:id="rId26"/>
    <p:sldId id="4683" r:id="rId27"/>
    <p:sldId id="4380" r:id="rId28"/>
    <p:sldId id="8428" r:id="rId29"/>
    <p:sldId id="4916" r:id="rId30"/>
    <p:sldId id="4915" r:id="rId31"/>
    <p:sldId id="4899" r:id="rId32"/>
    <p:sldId id="4745" r:id="rId33"/>
    <p:sldId id="8452" r:id="rId34"/>
    <p:sldId id="4910" r:id="rId35"/>
    <p:sldId id="4992" r:id="rId36"/>
    <p:sldId id="8440" r:id="rId37"/>
    <p:sldId id="8449" r:id="rId38"/>
    <p:sldId id="4670" r:id="rId39"/>
    <p:sldId id="4545" r:id="rId40"/>
    <p:sldId id="4593" r:id="rId41"/>
    <p:sldId id="1886" r:id="rId42"/>
    <p:sldId id="4658" r:id="rId43"/>
    <p:sldId id="4659" r:id="rId44"/>
    <p:sldId id="4957" r:id="rId45"/>
    <p:sldId id="4627" r:id="rId46"/>
    <p:sldId id="4596" r:id="rId47"/>
    <p:sldId id="4626" r:id="rId48"/>
    <p:sldId id="2076136924" r:id="rId49"/>
    <p:sldId id="2076136923" r:id="rId50"/>
    <p:sldId id="8445"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1994"/>
            <p14:sldId id="8450"/>
            <p14:sldId id="8451"/>
            <p14:sldId id="1660"/>
            <p14:sldId id="8446"/>
            <p14:sldId id="4520"/>
            <p14:sldId id="4667"/>
            <p14:sldId id="8433"/>
          </p14:sldIdLst>
        </p14:section>
        <p14:section name="Top 10" id="{05BFDF9D-D4BD-4DF7-BB2F-D42186B99438}">
          <p14:sldIdLst>
            <p14:sldId id="1524"/>
            <p14:sldId id="8441"/>
            <p14:sldId id="8442"/>
          </p14:sldIdLst>
        </p14:section>
        <p14:section name="Calls to Action" id="{425BB202-DBAA-4A36-BAB5-E63D5451FE01}">
          <p14:sldIdLst>
            <p14:sldId id="1716"/>
          </p14:sldIdLst>
        </p14:section>
        <p14:section name="1 - Operationalize Secure Score" id="{52B1D70C-2143-48F0-8544-D97B4C139F4B}">
          <p14:sldIdLst>
            <p14:sldId id="8448"/>
          </p14:sldIdLst>
        </p14:section>
        <p14:section name="2 - Passwordless or MFA for Admins" id="{F4123FBF-2184-441A-A3D6-279F413BED52}">
          <p14:sldIdLst>
            <p14:sldId id="4529"/>
          </p14:sldIdLst>
        </p14:section>
        <p14:section name="3 - Enterprise Segmentation" id="{4581959B-3873-42F6-9724-B804826AFB29}">
          <p14:sldIdLst>
            <p14:sldId id="4637"/>
            <p14:sldId id="4671"/>
          </p14:sldIdLst>
        </p14:section>
        <p14:section name="Segmentation Diagrams" id="{2550D5A2-E71C-4766-8DE3-FE00C886B7E4}">
          <p14:sldIdLst>
            <p14:sldId id="4654"/>
            <p14:sldId id="4660"/>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4 - Monitor Azure Resources" id="{63AD66AD-92FC-47BD-A9D7-1C36DDBDF1D1}">
          <p14:sldIdLst>
            <p14:sldId id="8428"/>
            <p14:sldId id="4916"/>
            <p14:sldId id="4915"/>
            <p14:sldId id="4899"/>
            <p14:sldId id="4745"/>
            <p14:sldId id="8452"/>
          </p14:sldIdLst>
        </p14:section>
        <p14:section name="5 - Secure DevOps" id="{6F315049-CBF3-480F-A8CE-68ADE4B1A0C9}">
          <p14:sldIdLst>
            <p14:sldId id="4910"/>
            <p14:sldId id="4992"/>
            <p14:sldId id="8440"/>
            <p14:sldId id="8449"/>
          </p14:sldIdLst>
        </p14:section>
        <p14:section name="6 - Assign and Publish Roles/Responsibilities" id="{03B3D227-87FE-4F60-95F9-F30B076837BD}">
          <p14:sldIdLst>
            <p14:sldId id="4670"/>
          </p14:sldIdLst>
        </p14:section>
        <p14:section name="7 - Choose &amp; Implement Firewall Strategy" id="{21F04BB5-0F2E-4118-93FB-7F93F662636A}">
          <p14:sldIdLst>
            <p14:sldId id="4545"/>
            <p14:sldId id="4593"/>
            <p14:sldId id="1886"/>
            <p14:sldId id="4658"/>
            <p14:sldId id="4659"/>
          </p14:sldIdLst>
        </p14:section>
        <p14:section name="8 - Implement Web App Firewalls (WAFs)" id="{9D5FFA4F-D3EE-4E30-BD2F-100DD48DDFD8}">
          <p14:sldIdLst>
            <p14:sldId id="4957"/>
          </p14:sldIdLst>
        </p14:section>
        <p14:section name="9 - Mitigate DDoS attacks" id="{7EB4834C-16A4-49AD-B864-24789B471E19}">
          <p14:sldIdLst>
            <p14:sldId id="4627"/>
            <p14:sldId id="4596"/>
          </p14:sldIdLst>
        </p14:section>
        <p14:section name="10 - Consider Retiring Legacy Approaches" id="{ABBA847B-C915-4F97-98AF-CBBA42C8CC9C}">
          <p14:sldIdLst>
            <p14:sldId id="4626"/>
            <p14:sldId id="2076136924"/>
            <p14:sldId id="2076136923"/>
            <p14:sldId id="8445"/>
          </p14:sldIdLst>
        </p14:section>
      </p14:sectionLst>
    </p:ext>
    <p:ext uri="{EFAFB233-063F-42B5-8137-9DF3F51BA10A}">
      <p15:sldGuideLst xmlns:p15="http://schemas.microsoft.com/office/powerpoint/2012/main">
        <p15:guide id="1" pos="552" userDrawn="1">
          <p15:clr>
            <a:srgbClr val="9FCC3B"/>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78D4"/>
    <a:srgbClr val="107C10"/>
    <a:srgbClr val="50E6FF"/>
    <a:srgbClr val="1C84DC"/>
    <a:srgbClr val="696969"/>
    <a:srgbClr val="000000"/>
    <a:srgbClr val="FFFFFF"/>
    <a:srgbClr val="D83B01"/>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08549-9528-408B-8972-F7753BD8D0E1}" v="5" dt="2020-02-12T11:23:40.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3" autoAdjust="0"/>
    <p:restoredTop sz="79784" autoAdjust="0"/>
  </p:normalViewPr>
  <p:slideViewPr>
    <p:cSldViewPr snapToGrid="0">
      <p:cViewPr varScale="1">
        <p:scale>
          <a:sx n="77" d="100"/>
          <a:sy n="77" d="100"/>
        </p:scale>
        <p:origin x="516" y="57"/>
      </p:cViewPr>
      <p:guideLst>
        <p:guide pos="552"/>
        <p:guide orient="horz" pos="2160"/>
      </p:guideLst>
    </p:cSldViewPr>
  </p:slideViewPr>
  <p:notesTextViewPr>
    <p:cViewPr>
      <p:scale>
        <a:sx n="200" d="100"/>
        <a:sy n="2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Kudrati" userId="2586f564-11dd-4fa7-8bfd-28e767215a2e" providerId="ADAL" clId="{32A08549-9528-408B-8972-F7753BD8D0E1}"/>
    <pc:docChg chg="custSel addSld delSld modSld modSection">
      <pc:chgData name="Abbas Kudrati" userId="2586f564-11dd-4fa7-8bfd-28e767215a2e" providerId="ADAL" clId="{32A08549-9528-408B-8972-F7753BD8D0E1}" dt="2020-02-12T11:23:40.535" v="195"/>
      <pc:docMkLst>
        <pc:docMk/>
      </pc:docMkLst>
      <pc:sldChg chg="del">
        <pc:chgData name="Abbas Kudrati" userId="2586f564-11dd-4fa7-8bfd-28e767215a2e" providerId="ADAL" clId="{32A08549-9528-408B-8972-F7753BD8D0E1}" dt="2020-02-09T11:46:25.405" v="194" actId="47"/>
        <pc:sldMkLst>
          <pc:docMk/>
          <pc:sldMk cId="2639379867" sldId="1720"/>
        </pc:sldMkLst>
      </pc:sldChg>
      <pc:sldChg chg="modSp mod">
        <pc:chgData name="Abbas Kudrati" userId="2586f564-11dd-4fa7-8bfd-28e767215a2e" providerId="ADAL" clId="{32A08549-9528-408B-8972-F7753BD8D0E1}" dt="2020-02-09T11:37:25.122" v="191"/>
        <pc:sldMkLst>
          <pc:docMk/>
          <pc:sldMk cId="3117013438" sldId="1994"/>
        </pc:sldMkLst>
        <pc:spChg chg="mod">
          <ac:chgData name="Abbas Kudrati" userId="2586f564-11dd-4fa7-8bfd-28e767215a2e" providerId="ADAL" clId="{32A08549-9528-408B-8972-F7753BD8D0E1}" dt="2020-02-09T11:37:25.122" v="191"/>
          <ac:spMkLst>
            <pc:docMk/>
            <pc:sldMk cId="3117013438" sldId="1994"/>
            <ac:spMk id="5" creationId="{6F88C36C-D184-4AF5-92D2-A0DBD6B7A82C}"/>
          </ac:spMkLst>
        </pc:spChg>
      </pc:sldChg>
      <pc:sldChg chg="modSp add">
        <pc:chgData name="Abbas Kudrati" userId="2586f564-11dd-4fa7-8bfd-28e767215a2e" providerId="ADAL" clId="{32A08549-9528-408B-8972-F7753BD8D0E1}" dt="2020-02-09T11:37:50.670" v="193" actId="14100"/>
        <pc:sldMkLst>
          <pc:docMk/>
          <pc:sldMk cId="815046751" sldId="2076136923"/>
        </pc:sldMkLst>
        <pc:picChg chg="mod">
          <ac:chgData name="Abbas Kudrati" userId="2586f564-11dd-4fa7-8bfd-28e767215a2e" providerId="ADAL" clId="{32A08549-9528-408B-8972-F7753BD8D0E1}" dt="2020-02-09T11:37:50.670" v="193" actId="14100"/>
          <ac:picMkLst>
            <pc:docMk/>
            <pc:sldMk cId="815046751" sldId="2076136923"/>
            <ac:picMk id="1026" creationId="{EC1C56E4-7449-4FA8-A29F-7E57DEB3F9BA}"/>
          </ac:picMkLst>
        </pc:picChg>
      </pc:sldChg>
      <pc:sldChg chg="add">
        <pc:chgData name="Abbas Kudrati" userId="2586f564-11dd-4fa7-8bfd-28e767215a2e" providerId="ADAL" clId="{32A08549-9528-408B-8972-F7753BD8D0E1}" dt="2020-02-12T11:23:40.535" v="195"/>
        <pc:sldMkLst>
          <pc:docMk/>
          <pc:sldMk cId="3611641554" sldId="2076136924"/>
        </pc:sldMkLst>
      </pc:sldChg>
    </pc:docChg>
  </pc:docChgLst>
  <pc:docChgLst>
    <pc:chgData name="Mark Simos" userId="c67dffaa-54a4-4aef-b866-523fd9eef58d" providerId="ADAL" clId="{76868135-C098-4A04-9B02-B8C43CB0C676}"/>
    <pc:docChg chg="custSel modSld">
      <pc:chgData name="Mark Simos" userId="c67dffaa-54a4-4aef-b866-523fd9eef58d" providerId="ADAL" clId="{76868135-C098-4A04-9B02-B8C43CB0C676}" dt="2019-11-07T03:12:11.937" v="33" actId="478"/>
      <pc:docMkLst>
        <pc:docMk/>
      </pc:docMkLst>
      <pc:sldChg chg="addSp delSp modSp delAnim">
        <pc:chgData name="Mark Simos" userId="c67dffaa-54a4-4aef-b866-523fd9eef58d" providerId="ADAL" clId="{76868135-C098-4A04-9B02-B8C43CB0C676}" dt="2019-11-07T03:12:11.937" v="33" actId="478"/>
        <pc:sldMkLst>
          <pc:docMk/>
          <pc:sldMk cId="1693770176" sldId="4915"/>
        </pc:sldMkLst>
        <pc:graphicFrameChg chg="add mod modGraphic">
          <ac:chgData name="Mark Simos" userId="c67dffaa-54a4-4aef-b866-523fd9eef58d" providerId="ADAL" clId="{76868135-C098-4A04-9B02-B8C43CB0C676}" dt="2019-11-07T03:12:06.815" v="32"/>
          <ac:graphicFrameMkLst>
            <pc:docMk/>
            <pc:sldMk cId="1693770176" sldId="4915"/>
            <ac:graphicFrameMk id="10" creationId="{8FCA9E14-8DE4-4EDB-A404-E90AB1DCFB6C}"/>
          </ac:graphicFrameMkLst>
        </pc:graphicFrameChg>
        <pc:graphicFrameChg chg="del">
          <ac:chgData name="Mark Simos" userId="c67dffaa-54a4-4aef-b866-523fd9eef58d" providerId="ADAL" clId="{76868135-C098-4A04-9B02-B8C43CB0C676}" dt="2019-11-07T03:12:11.937" v="33" actId="478"/>
          <ac:graphicFrameMkLst>
            <pc:docMk/>
            <pc:sldMk cId="1693770176" sldId="4915"/>
            <ac:graphicFrameMk id="23" creationId="{19D2A84C-327A-476C-B1CA-5B884F7D3FC7}"/>
          </ac:graphicFrameMkLst>
        </pc:graphicFrameChg>
      </pc:sldChg>
      <pc:sldChg chg="modNotesTx">
        <pc:chgData name="Mark Simos" userId="c67dffaa-54a4-4aef-b866-523fd9eef58d" providerId="ADAL" clId="{76868135-C098-4A04-9B02-B8C43CB0C676}" dt="2019-11-05T14:09:13.674" v="25" actId="20577"/>
        <pc:sldMkLst>
          <pc:docMk/>
          <pc:sldMk cId="3511675628" sldId="8433"/>
        </pc:sldMkLst>
      </pc:sldChg>
    </pc:docChg>
  </pc:docChgLst>
  <pc:docChgLst>
    <pc:chgData name="Mark Simos" userId="c67dffaa-54a4-4aef-b866-523fd9eef58d" providerId="ADAL" clId="{1D82B906-2712-41A9-9D85-0A9F1ED4472F}"/>
    <pc:docChg chg="undo custSel addSld delSld modSld modSection">
      <pc:chgData name="Mark Simos" userId="c67dffaa-54a4-4aef-b866-523fd9eef58d" providerId="ADAL" clId="{1D82B906-2712-41A9-9D85-0A9F1ED4472F}" dt="2019-11-02T10:38:42.821" v="2858" actId="2696"/>
      <pc:docMkLst>
        <pc:docMk/>
      </pc:docMkLst>
      <pc:sldChg chg="del">
        <pc:chgData name="Mark Simos" userId="c67dffaa-54a4-4aef-b866-523fd9eef58d" providerId="ADAL" clId="{1D82B906-2712-41A9-9D85-0A9F1ED4472F}" dt="2019-11-01T17:33:23.128" v="2850" actId="2696"/>
        <pc:sldMkLst>
          <pc:docMk/>
          <pc:sldMk cId="1470219574" sldId="526"/>
        </pc:sldMkLst>
      </pc:sldChg>
      <pc:sldChg chg="delSp modSp">
        <pc:chgData name="Mark Simos" userId="c67dffaa-54a4-4aef-b866-523fd9eef58d" providerId="ADAL" clId="{1D82B906-2712-41A9-9D85-0A9F1ED4472F}" dt="2019-10-30T17:19:51.301" v="2467" actId="113"/>
        <pc:sldMkLst>
          <pc:docMk/>
          <pc:sldMk cId="1490695021" sldId="1716"/>
        </pc:sldMkLst>
        <pc:spChg chg="mod">
          <ac:chgData name="Mark Simos" userId="c67dffaa-54a4-4aef-b866-523fd9eef58d" providerId="ADAL" clId="{1D82B906-2712-41A9-9D85-0A9F1ED4472F}" dt="2019-10-30T17:19:51.301" v="2467" actId="113"/>
          <ac:spMkLst>
            <pc:docMk/>
            <pc:sldMk cId="1490695021" sldId="1716"/>
            <ac:spMk id="3" creationId="{B10DC52E-74F5-4018-974B-6CAE7E88F9C1}"/>
          </ac:spMkLst>
        </pc:spChg>
        <pc:spChg chg="del">
          <ac:chgData name="Mark Simos" userId="c67dffaa-54a4-4aef-b866-523fd9eef58d" providerId="ADAL" clId="{1D82B906-2712-41A9-9D85-0A9F1ED4472F}" dt="2019-10-30T15:00:17.099" v="1739" actId="478"/>
          <ac:spMkLst>
            <pc:docMk/>
            <pc:sldMk cId="1490695021" sldId="1716"/>
            <ac:spMk id="4" creationId="{5EF2DB23-2DCE-425D-BE05-9138FB235517}"/>
          </ac:spMkLst>
        </pc:spChg>
        <pc:picChg chg="mod">
          <ac:chgData name="Mark Simos" userId="c67dffaa-54a4-4aef-b866-523fd9eef58d" providerId="ADAL" clId="{1D82B906-2712-41A9-9D85-0A9F1ED4472F}" dt="2019-10-30T14:59:13.393" v="1737" actId="1076"/>
          <ac:picMkLst>
            <pc:docMk/>
            <pc:sldMk cId="1490695021" sldId="1716"/>
            <ac:picMk id="6" creationId="{07DCA577-8621-451E-95FE-14BBDD2A4AD7}"/>
          </ac:picMkLst>
        </pc:picChg>
      </pc:sldChg>
      <pc:sldChg chg="addSp delSp modSp">
        <pc:chgData name="Mark Simos" userId="c67dffaa-54a4-4aef-b866-523fd9eef58d" providerId="ADAL" clId="{1D82B906-2712-41A9-9D85-0A9F1ED4472F}" dt="2019-11-02T10:38:16.767" v="2856" actId="478"/>
        <pc:sldMkLst>
          <pc:docMk/>
          <pc:sldMk cId="2639379867" sldId="1720"/>
        </pc:sldMkLst>
        <pc:spChg chg="del mod">
          <ac:chgData name="Mark Simos" userId="c67dffaa-54a4-4aef-b866-523fd9eef58d" providerId="ADAL" clId="{1D82B906-2712-41A9-9D85-0A9F1ED4472F}" dt="2019-10-30T17:33:45.647" v="2470" actId="478"/>
          <ac:spMkLst>
            <pc:docMk/>
            <pc:sldMk cId="2639379867" sldId="1720"/>
            <ac:spMk id="3" creationId="{00FAA19B-4DC6-4504-B0A7-BE67F2575E43}"/>
          </ac:spMkLst>
        </pc:spChg>
        <pc:spChg chg="add del mod">
          <ac:chgData name="Mark Simos" userId="c67dffaa-54a4-4aef-b866-523fd9eef58d" providerId="ADAL" clId="{1D82B906-2712-41A9-9D85-0A9F1ED4472F}" dt="2019-11-02T10:38:16.767" v="2856" actId="478"/>
          <ac:spMkLst>
            <pc:docMk/>
            <pc:sldMk cId="2639379867" sldId="1720"/>
            <ac:spMk id="3" creationId="{7EB2CD10-AE10-4E99-A017-4A8353D322B7}"/>
          </ac:spMkLst>
        </pc:spChg>
        <pc:spChg chg="add del mod">
          <ac:chgData name="Mark Simos" userId="c67dffaa-54a4-4aef-b866-523fd9eef58d" providerId="ADAL" clId="{1D82B906-2712-41A9-9D85-0A9F1ED4472F}" dt="2019-11-02T10:38:12.118" v="2855" actId="478"/>
          <ac:spMkLst>
            <pc:docMk/>
            <pc:sldMk cId="2639379867" sldId="1720"/>
            <ac:spMk id="4" creationId="{F755E9BF-EA5E-48AA-9378-B2DC9F0D78F0}"/>
          </ac:spMkLst>
        </pc:spChg>
      </pc:sldChg>
      <pc:sldChg chg="modSp">
        <pc:chgData name="Mark Simos" userId="c67dffaa-54a4-4aef-b866-523fd9eef58d" providerId="ADAL" clId="{1D82B906-2712-41A9-9D85-0A9F1ED4472F}" dt="2019-10-30T17:30:34.520" v="2469" actId="207"/>
        <pc:sldMkLst>
          <pc:docMk/>
          <pc:sldMk cId="2829198866" sldId="4520"/>
        </pc:sldMkLst>
        <pc:spChg chg="mod">
          <ac:chgData name="Mark Simos" userId="c67dffaa-54a4-4aef-b866-523fd9eef58d" providerId="ADAL" clId="{1D82B906-2712-41A9-9D85-0A9F1ED4472F}" dt="2019-10-30T17:30:34.520" v="2469" actId="207"/>
          <ac:spMkLst>
            <pc:docMk/>
            <pc:sldMk cId="2829198866" sldId="4520"/>
            <ac:spMk id="7" creationId="{715E84AA-ABFA-432F-8684-13A1958330FE}"/>
          </ac:spMkLst>
        </pc:spChg>
      </pc:sldChg>
      <pc:sldChg chg="addSp modSp">
        <pc:chgData name="Mark Simos" userId="c67dffaa-54a4-4aef-b866-523fd9eef58d" providerId="ADAL" clId="{1D82B906-2712-41A9-9D85-0A9F1ED4472F}" dt="2019-10-30T21:57:53.668" v="2626" actId="14100"/>
        <pc:sldMkLst>
          <pc:docMk/>
          <pc:sldMk cId="2052955475" sldId="4529"/>
        </pc:sldMkLst>
        <pc:spChg chg="add mod">
          <ac:chgData name="Mark Simos" userId="c67dffaa-54a4-4aef-b866-523fd9eef58d" providerId="ADAL" clId="{1D82B906-2712-41A9-9D85-0A9F1ED4472F}" dt="2019-10-30T21:57:53.668" v="2626" actId="14100"/>
          <ac:spMkLst>
            <pc:docMk/>
            <pc:sldMk cId="2052955475" sldId="4529"/>
            <ac:spMk id="24" creationId="{C5610D95-7A32-4684-94BE-3472CD99E527}"/>
          </ac:spMkLst>
        </pc:spChg>
      </pc:sldChg>
      <pc:sldChg chg="modAnim">
        <pc:chgData name="Mark Simos" userId="c67dffaa-54a4-4aef-b866-523fd9eef58d" providerId="ADAL" clId="{1D82B906-2712-41A9-9D85-0A9F1ED4472F}" dt="2019-10-31T00:41:16.427" v="2679"/>
        <pc:sldMkLst>
          <pc:docMk/>
          <pc:sldMk cId="979160864" sldId="4654"/>
        </pc:sldMkLst>
      </pc:sldChg>
      <pc:sldChg chg="delSp modSp">
        <pc:chgData name="Mark Simos" userId="c67dffaa-54a4-4aef-b866-523fd9eef58d" providerId="ADAL" clId="{1D82B906-2712-41A9-9D85-0A9F1ED4472F}" dt="2019-10-30T17:08:53.062" v="2411" actId="478"/>
        <pc:sldMkLst>
          <pc:docMk/>
          <pc:sldMk cId="4169820416" sldId="4667"/>
        </pc:sldMkLst>
        <pc:graphicFrameChg chg="del mod">
          <ac:chgData name="Mark Simos" userId="c67dffaa-54a4-4aef-b866-523fd9eef58d" providerId="ADAL" clId="{1D82B906-2712-41A9-9D85-0A9F1ED4472F}" dt="2019-10-30T17:08:53.062" v="2411" actId="478"/>
          <ac:graphicFrameMkLst>
            <pc:docMk/>
            <pc:sldMk cId="4169820416" sldId="4667"/>
            <ac:graphicFrameMk id="4" creationId="{2019D926-1F90-4441-8884-CE436015B1AE}"/>
          </ac:graphicFrameMkLst>
        </pc:graphicFrameChg>
        <pc:graphicFrameChg chg="del mod">
          <ac:chgData name="Mark Simos" userId="c67dffaa-54a4-4aef-b866-523fd9eef58d" providerId="ADAL" clId="{1D82B906-2712-41A9-9D85-0A9F1ED4472F}" dt="2019-10-30T17:08:53.062" v="2411" actId="478"/>
          <ac:graphicFrameMkLst>
            <pc:docMk/>
            <pc:sldMk cId="4169820416" sldId="4667"/>
            <ac:graphicFrameMk id="5" creationId="{4FE63580-08BF-414D-B2BB-B2635E2A1D4C}"/>
          </ac:graphicFrameMkLst>
        </pc:graphicFrameChg>
      </pc:sldChg>
      <pc:sldChg chg="modTransition">
        <pc:chgData name="Mark Simos" userId="c67dffaa-54a4-4aef-b866-523fd9eef58d" providerId="ADAL" clId="{1D82B906-2712-41A9-9D85-0A9F1ED4472F}" dt="2019-10-31T00:40:07.830" v="2678"/>
        <pc:sldMkLst>
          <pc:docMk/>
          <pc:sldMk cId="2955847839" sldId="4671"/>
        </pc:sldMkLst>
      </pc:sldChg>
      <pc:sldChg chg="del">
        <pc:chgData name="Mark Simos" userId="c67dffaa-54a4-4aef-b866-523fd9eef58d" providerId="ADAL" clId="{1D82B906-2712-41A9-9D85-0A9F1ED4472F}" dt="2019-11-02T10:38:03.429" v="2854" actId="2696"/>
        <pc:sldMkLst>
          <pc:docMk/>
          <pc:sldMk cId="3458396197" sldId="4912"/>
        </pc:sldMkLst>
      </pc:sldChg>
      <pc:sldChg chg="modNotesTx">
        <pc:chgData name="Mark Simos" userId="c67dffaa-54a4-4aef-b866-523fd9eef58d" providerId="ADAL" clId="{1D82B906-2712-41A9-9D85-0A9F1ED4472F}" dt="2019-11-02T10:37:15.706" v="2852" actId="6549"/>
        <pc:sldMkLst>
          <pc:docMk/>
          <pc:sldMk cId="3423605549" sldId="8428"/>
        </pc:sldMkLst>
      </pc:sldChg>
      <pc:sldChg chg="addSp delSp modSp delAnim modAnim modNotesTx">
        <pc:chgData name="Mark Simos" userId="c67dffaa-54a4-4aef-b866-523fd9eef58d" providerId="ADAL" clId="{1D82B906-2712-41A9-9D85-0A9F1ED4472F}" dt="2019-11-01T15:43:44.883" v="2848" actId="20577"/>
        <pc:sldMkLst>
          <pc:docMk/>
          <pc:sldMk cId="3511675628" sldId="8433"/>
        </pc:sldMkLst>
        <pc:spChg chg="del mod ord">
          <ac:chgData name="Mark Simos" userId="c67dffaa-54a4-4aef-b866-523fd9eef58d" providerId="ADAL" clId="{1D82B906-2712-41A9-9D85-0A9F1ED4472F}" dt="2019-10-30T17:35:00.901" v="2473" actId="478"/>
          <ac:spMkLst>
            <pc:docMk/>
            <pc:sldMk cId="3511675628" sldId="8433"/>
            <ac:spMk id="3" creationId="{D73DC59F-C7C3-41B6-A113-405AD5CA68A4}"/>
          </ac:spMkLst>
        </pc:spChg>
        <pc:spChg chg="add del mod">
          <ac:chgData name="Mark Simos" userId="c67dffaa-54a4-4aef-b866-523fd9eef58d" providerId="ADAL" clId="{1D82B906-2712-41A9-9D85-0A9F1ED4472F}" dt="2019-10-30T17:34:49.873" v="2471" actId="478"/>
          <ac:spMkLst>
            <pc:docMk/>
            <pc:sldMk cId="3511675628" sldId="8433"/>
            <ac:spMk id="5" creationId="{91BCE6F0-A940-4BEA-BA42-142DEC0140DB}"/>
          </ac:spMkLst>
        </pc:spChg>
        <pc:spChg chg="add del mod">
          <ac:chgData name="Mark Simos" userId="c67dffaa-54a4-4aef-b866-523fd9eef58d" providerId="ADAL" clId="{1D82B906-2712-41A9-9D85-0A9F1ED4472F}" dt="2019-10-30T17:34:49.873" v="2471" actId="478"/>
          <ac:spMkLst>
            <pc:docMk/>
            <pc:sldMk cId="3511675628" sldId="8433"/>
            <ac:spMk id="8" creationId="{CA987F82-2777-44AA-90AC-BA12D0BC00F7}"/>
          </ac:spMkLst>
        </pc:spChg>
        <pc:spChg chg="add">
          <ac:chgData name="Mark Simos" userId="c67dffaa-54a4-4aef-b866-523fd9eef58d" providerId="ADAL" clId="{1D82B906-2712-41A9-9D85-0A9F1ED4472F}" dt="2019-10-30T17:34:50.095" v="2472"/>
          <ac:spMkLst>
            <pc:docMk/>
            <pc:sldMk cId="3511675628" sldId="8433"/>
            <ac:spMk id="10" creationId="{253D1128-E7C2-445F-A581-A6B564F3A29A}"/>
          </ac:spMkLst>
        </pc:spChg>
        <pc:spChg chg="add">
          <ac:chgData name="Mark Simos" userId="c67dffaa-54a4-4aef-b866-523fd9eef58d" providerId="ADAL" clId="{1D82B906-2712-41A9-9D85-0A9F1ED4472F}" dt="2019-10-30T17:34:50.095" v="2472"/>
          <ac:spMkLst>
            <pc:docMk/>
            <pc:sldMk cId="3511675628" sldId="8433"/>
            <ac:spMk id="11" creationId="{A7FE3FA3-CE7B-4880-9776-D83FE4281F4B}"/>
          </ac:spMkLst>
        </pc:spChg>
        <pc:picChg chg="del mod">
          <ac:chgData name="Mark Simos" userId="c67dffaa-54a4-4aef-b866-523fd9eef58d" providerId="ADAL" clId="{1D82B906-2712-41A9-9D85-0A9F1ED4472F}" dt="2019-10-30T15:44:59.809" v="2347" actId="478"/>
          <ac:picMkLst>
            <pc:docMk/>
            <pc:sldMk cId="3511675628" sldId="8433"/>
            <ac:picMk id="2" creationId="{00E67F94-3DAC-4621-A0B3-AE52AB4EC1EB}"/>
          </ac:picMkLst>
        </pc:picChg>
        <pc:picChg chg="add mod modCrop">
          <ac:chgData name="Mark Simos" userId="c67dffaa-54a4-4aef-b866-523fd9eef58d" providerId="ADAL" clId="{1D82B906-2712-41A9-9D85-0A9F1ED4472F}" dt="2019-10-30T15:38:35.822" v="2105" actId="732"/>
          <ac:picMkLst>
            <pc:docMk/>
            <pc:sldMk cId="3511675628" sldId="8433"/>
            <ac:picMk id="4" creationId="{C0264877-B6AC-4516-8E59-F77A45D4CC55}"/>
          </ac:picMkLst>
        </pc:picChg>
        <pc:picChg chg="mod ord">
          <ac:chgData name="Mark Simos" userId="c67dffaa-54a4-4aef-b866-523fd9eef58d" providerId="ADAL" clId="{1D82B906-2712-41A9-9D85-0A9F1ED4472F}" dt="2019-10-30T15:40:56.595" v="2224" actId="1076"/>
          <ac:picMkLst>
            <pc:docMk/>
            <pc:sldMk cId="3511675628" sldId="8433"/>
            <ac:picMk id="14" creationId="{B187C7F0-CDA9-492B-9ECA-11346836053A}"/>
          </ac:picMkLst>
        </pc:picChg>
      </pc:sldChg>
      <pc:sldChg chg="del">
        <pc:chgData name="Mark Simos" userId="c67dffaa-54a4-4aef-b866-523fd9eef58d" providerId="ADAL" clId="{1D82B906-2712-41A9-9D85-0A9F1ED4472F}" dt="2019-11-02T10:38:42.712" v="2857" actId="2696"/>
        <pc:sldMkLst>
          <pc:docMk/>
          <pc:sldMk cId="2509459269" sldId="8443"/>
        </pc:sldMkLst>
      </pc:sldChg>
      <pc:sldChg chg="del">
        <pc:chgData name="Mark Simos" userId="c67dffaa-54a4-4aef-b866-523fd9eef58d" providerId="ADAL" clId="{1D82B906-2712-41A9-9D85-0A9F1ED4472F}" dt="2019-11-02T10:38:42.821" v="2858" actId="2696"/>
        <pc:sldMkLst>
          <pc:docMk/>
          <pc:sldMk cId="532930009" sldId="8444"/>
        </pc:sldMkLst>
      </pc:sldChg>
      <pc:sldChg chg="addSp delSp modSp">
        <pc:chgData name="Mark Simos" userId="c67dffaa-54a4-4aef-b866-523fd9eef58d" providerId="ADAL" clId="{1D82B906-2712-41A9-9D85-0A9F1ED4472F}" dt="2019-10-31T02:56:25.183" v="2803" actId="1076"/>
        <pc:sldMkLst>
          <pc:docMk/>
          <pc:sldMk cId="2598329363" sldId="8446"/>
        </pc:sldMkLst>
        <pc:spChg chg="add mod ord">
          <ac:chgData name="Mark Simos" userId="c67dffaa-54a4-4aef-b866-523fd9eef58d" providerId="ADAL" clId="{1D82B906-2712-41A9-9D85-0A9F1ED4472F}" dt="2019-10-31T02:56:25.183" v="2803" actId="1076"/>
          <ac:spMkLst>
            <pc:docMk/>
            <pc:sldMk cId="2598329363" sldId="8446"/>
            <ac:spMk id="3" creationId="{9341E784-C05A-48C2-9B5E-3F069AEBD0B5}"/>
          </ac:spMkLst>
        </pc:spChg>
        <pc:spChg chg="mod">
          <ac:chgData name="Mark Simos" userId="c67dffaa-54a4-4aef-b866-523fd9eef58d" providerId="ADAL" clId="{1D82B906-2712-41A9-9D85-0A9F1ED4472F}" dt="2019-10-31T02:53:00.159" v="2749" actId="20577"/>
          <ac:spMkLst>
            <pc:docMk/>
            <pc:sldMk cId="2598329363" sldId="8446"/>
            <ac:spMk id="46" creationId="{DC533335-7DB1-4DC4-88E0-DAC557706DAE}"/>
          </ac:spMkLst>
        </pc:spChg>
        <pc:spChg chg="mod">
          <ac:chgData name="Mark Simos" userId="c67dffaa-54a4-4aef-b866-523fd9eef58d" providerId="ADAL" clId="{1D82B906-2712-41A9-9D85-0A9F1ED4472F}" dt="2019-10-31T02:56:11.498" v="2798" actId="1076"/>
          <ac:spMkLst>
            <pc:docMk/>
            <pc:sldMk cId="2598329363" sldId="8446"/>
            <ac:spMk id="47" creationId="{4E28F838-3B19-47D4-B382-05A3A4D09D1B}"/>
          </ac:spMkLst>
        </pc:spChg>
        <pc:picChg chg="add del mod">
          <ac:chgData name="Mark Simos" userId="c67dffaa-54a4-4aef-b866-523fd9eef58d" providerId="ADAL" clId="{1D82B906-2712-41A9-9D85-0A9F1ED4472F}" dt="2019-10-31T02:56:17.651" v="2801" actId="478"/>
          <ac:picMkLst>
            <pc:docMk/>
            <pc:sldMk cId="2598329363" sldId="8446"/>
            <ac:picMk id="18" creationId="{130B1DF8-F2AA-4476-AD08-2E86D3ED0133}"/>
          </ac:picMkLst>
        </pc:picChg>
        <pc:picChg chg="add del mod">
          <ac:chgData name="Mark Simos" userId="c67dffaa-54a4-4aef-b866-523fd9eef58d" providerId="ADAL" clId="{1D82B906-2712-41A9-9D85-0A9F1ED4472F}" dt="2019-10-31T02:56:11.046" v="2797"/>
          <ac:picMkLst>
            <pc:docMk/>
            <pc:sldMk cId="2598329363" sldId="8446"/>
            <ac:picMk id="34" creationId="{8382AB87-20F9-4509-BB22-48B03ECE59C2}"/>
          </ac:picMkLst>
        </pc:picChg>
      </pc:sldChg>
      <pc:sldChg chg="delSp modNotesTx">
        <pc:chgData name="Mark Simos" userId="c67dffaa-54a4-4aef-b866-523fd9eef58d" providerId="ADAL" clId="{1D82B906-2712-41A9-9D85-0A9F1ED4472F}" dt="2019-11-02T10:36:58.426" v="2851" actId="6549"/>
        <pc:sldMkLst>
          <pc:docMk/>
          <pc:sldMk cId="3462162355" sldId="8448"/>
        </pc:sldMkLst>
        <pc:spChg chg="del">
          <ac:chgData name="Mark Simos" userId="c67dffaa-54a4-4aef-b866-523fd9eef58d" providerId="ADAL" clId="{1D82B906-2712-41A9-9D85-0A9F1ED4472F}" dt="2019-10-31T00:58:59.134" v="2680" actId="478"/>
          <ac:spMkLst>
            <pc:docMk/>
            <pc:sldMk cId="3462162355" sldId="8448"/>
            <ac:spMk id="22" creationId="{2E5FDDBC-87B0-476F-A6D3-45B6559621FF}"/>
          </ac:spMkLst>
        </pc:spChg>
      </pc:sldChg>
      <pc:sldChg chg="addSp delSp modSp modAnim">
        <pc:chgData name="Mark Simos" userId="c67dffaa-54a4-4aef-b866-523fd9eef58d" providerId="ADAL" clId="{1D82B906-2712-41A9-9D85-0A9F1ED4472F}" dt="2019-11-01T15:49:50.653" v="2849"/>
        <pc:sldMkLst>
          <pc:docMk/>
          <pc:sldMk cId="3123400446" sldId="8449"/>
        </pc:sldMkLst>
        <pc:spChg chg="del">
          <ac:chgData name="Mark Simos" userId="c67dffaa-54a4-4aef-b866-523fd9eef58d" providerId="ADAL" clId="{1D82B906-2712-41A9-9D85-0A9F1ED4472F}" dt="2019-10-30T23:45:18.825" v="2675" actId="478"/>
          <ac:spMkLst>
            <pc:docMk/>
            <pc:sldMk cId="3123400446" sldId="8449"/>
            <ac:spMk id="2" creationId="{55A596A4-015E-4B40-8BF8-AC6ACF266D67}"/>
          </ac:spMkLst>
        </pc:spChg>
        <pc:spChg chg="del">
          <ac:chgData name="Mark Simos" userId="c67dffaa-54a4-4aef-b866-523fd9eef58d" providerId="ADAL" clId="{1D82B906-2712-41A9-9D85-0A9F1ED4472F}" dt="2019-10-30T23:45:18.825" v="2675" actId="478"/>
          <ac:spMkLst>
            <pc:docMk/>
            <pc:sldMk cId="3123400446" sldId="8449"/>
            <ac:spMk id="8" creationId="{F33C04E0-86B1-4531-9639-6196EFB17F88}"/>
          </ac:spMkLst>
        </pc:spChg>
        <pc:spChg chg="del">
          <ac:chgData name="Mark Simos" userId="c67dffaa-54a4-4aef-b866-523fd9eef58d" providerId="ADAL" clId="{1D82B906-2712-41A9-9D85-0A9F1ED4472F}" dt="2019-10-30T23:45:18.825" v="2675" actId="478"/>
          <ac:spMkLst>
            <pc:docMk/>
            <pc:sldMk cId="3123400446" sldId="8449"/>
            <ac:spMk id="9" creationId="{39D00ACE-4C3A-4387-AD1A-9FF9CAE16408}"/>
          </ac:spMkLst>
        </pc:spChg>
        <pc:spChg chg="del">
          <ac:chgData name="Mark Simos" userId="c67dffaa-54a4-4aef-b866-523fd9eef58d" providerId="ADAL" clId="{1D82B906-2712-41A9-9D85-0A9F1ED4472F}" dt="2019-10-30T23:45:18.825" v="2675" actId="478"/>
          <ac:spMkLst>
            <pc:docMk/>
            <pc:sldMk cId="3123400446" sldId="8449"/>
            <ac:spMk id="10" creationId="{56A9BF74-E66A-4B2D-A576-78D51C6BFBE0}"/>
          </ac:spMkLst>
        </pc:spChg>
        <pc:spChg chg="del">
          <ac:chgData name="Mark Simos" userId="c67dffaa-54a4-4aef-b866-523fd9eef58d" providerId="ADAL" clId="{1D82B906-2712-41A9-9D85-0A9F1ED4472F}" dt="2019-10-30T23:45:18.825" v="2675" actId="478"/>
          <ac:spMkLst>
            <pc:docMk/>
            <pc:sldMk cId="3123400446" sldId="8449"/>
            <ac:spMk id="11" creationId="{1D22C722-48D3-4931-AA46-406E15B09ECE}"/>
          </ac:spMkLst>
        </pc:spChg>
        <pc:spChg chg="del">
          <ac:chgData name="Mark Simos" userId="c67dffaa-54a4-4aef-b866-523fd9eef58d" providerId="ADAL" clId="{1D82B906-2712-41A9-9D85-0A9F1ED4472F}" dt="2019-10-30T23:45:18.825" v="2675" actId="478"/>
          <ac:spMkLst>
            <pc:docMk/>
            <pc:sldMk cId="3123400446" sldId="8449"/>
            <ac:spMk id="12" creationId="{B5AAEA21-43C2-48C0-BDE9-174291E85870}"/>
          </ac:spMkLst>
        </pc:spChg>
        <pc:spChg chg="add del mod">
          <ac:chgData name="Mark Simos" userId="c67dffaa-54a4-4aef-b866-523fd9eef58d" providerId="ADAL" clId="{1D82B906-2712-41A9-9D85-0A9F1ED4472F}" dt="2019-10-30T23:45:24.583" v="2676"/>
          <ac:spMkLst>
            <pc:docMk/>
            <pc:sldMk cId="3123400446" sldId="8449"/>
            <ac:spMk id="13" creationId="{B71C5793-83D7-4B0C-8314-E30B56805648}"/>
          </ac:spMkLst>
        </pc:spChg>
        <pc:spChg chg="add">
          <ac:chgData name="Mark Simos" userId="c67dffaa-54a4-4aef-b866-523fd9eef58d" providerId="ADAL" clId="{1D82B906-2712-41A9-9D85-0A9F1ED4472F}" dt="2019-10-30T23:45:25.220" v="2677"/>
          <ac:spMkLst>
            <pc:docMk/>
            <pc:sldMk cId="3123400446" sldId="8449"/>
            <ac:spMk id="14" creationId="{CED5989A-AD37-45EF-A027-00B559AC5B0E}"/>
          </ac:spMkLst>
        </pc:spChg>
        <pc:spChg chg="add">
          <ac:chgData name="Mark Simos" userId="c67dffaa-54a4-4aef-b866-523fd9eef58d" providerId="ADAL" clId="{1D82B906-2712-41A9-9D85-0A9F1ED4472F}" dt="2019-10-30T23:45:25.220" v="2677"/>
          <ac:spMkLst>
            <pc:docMk/>
            <pc:sldMk cId="3123400446" sldId="8449"/>
            <ac:spMk id="15" creationId="{763F0BD3-CADE-490B-9421-6E3D28CD9B92}"/>
          </ac:spMkLst>
        </pc:spChg>
        <pc:spChg chg="add">
          <ac:chgData name="Mark Simos" userId="c67dffaa-54a4-4aef-b866-523fd9eef58d" providerId="ADAL" clId="{1D82B906-2712-41A9-9D85-0A9F1ED4472F}" dt="2019-10-30T23:45:25.220" v="2677"/>
          <ac:spMkLst>
            <pc:docMk/>
            <pc:sldMk cId="3123400446" sldId="8449"/>
            <ac:spMk id="16" creationId="{7AB997BA-C82C-411D-8A36-4E6B648D5A76}"/>
          </ac:spMkLst>
        </pc:spChg>
        <pc:spChg chg="add">
          <ac:chgData name="Mark Simos" userId="c67dffaa-54a4-4aef-b866-523fd9eef58d" providerId="ADAL" clId="{1D82B906-2712-41A9-9D85-0A9F1ED4472F}" dt="2019-10-30T23:45:25.220" v="2677"/>
          <ac:spMkLst>
            <pc:docMk/>
            <pc:sldMk cId="3123400446" sldId="8449"/>
            <ac:spMk id="17" creationId="{014627D7-654B-4EAE-927C-0ED65DFDE9E8}"/>
          </ac:spMkLst>
        </pc:spChg>
        <pc:spChg chg="add">
          <ac:chgData name="Mark Simos" userId="c67dffaa-54a4-4aef-b866-523fd9eef58d" providerId="ADAL" clId="{1D82B906-2712-41A9-9D85-0A9F1ED4472F}" dt="2019-10-30T23:45:25.220" v="2677"/>
          <ac:spMkLst>
            <pc:docMk/>
            <pc:sldMk cId="3123400446" sldId="8449"/>
            <ac:spMk id="18" creationId="{06FF8FDA-5870-4FC3-A00A-ECA1558069B9}"/>
          </ac:spMkLst>
        </pc:spChg>
        <pc:spChg chg="add">
          <ac:chgData name="Mark Simos" userId="c67dffaa-54a4-4aef-b866-523fd9eef58d" providerId="ADAL" clId="{1D82B906-2712-41A9-9D85-0A9F1ED4472F}" dt="2019-10-30T23:45:25.220" v="2677"/>
          <ac:spMkLst>
            <pc:docMk/>
            <pc:sldMk cId="3123400446" sldId="8449"/>
            <ac:spMk id="25" creationId="{D0F507DD-BF13-4CF8-BBDD-9B34037669E5}"/>
          </ac:spMkLst>
        </pc:spChg>
        <pc:spChg chg="add">
          <ac:chgData name="Mark Simos" userId="c67dffaa-54a4-4aef-b866-523fd9eef58d" providerId="ADAL" clId="{1D82B906-2712-41A9-9D85-0A9F1ED4472F}" dt="2019-10-30T23:45:25.220" v="2677"/>
          <ac:spMkLst>
            <pc:docMk/>
            <pc:sldMk cId="3123400446" sldId="8449"/>
            <ac:spMk id="26" creationId="{347444A8-3262-471D-B9B4-7B160AAD76E5}"/>
          </ac:spMkLst>
        </pc:spChg>
        <pc:spChg chg="add mod">
          <ac:chgData name="Mark Simos" userId="c67dffaa-54a4-4aef-b866-523fd9eef58d" providerId="ADAL" clId="{1D82B906-2712-41A9-9D85-0A9F1ED4472F}" dt="2019-10-31T10:25:27.642" v="2847" actId="14100"/>
          <ac:spMkLst>
            <pc:docMk/>
            <pc:sldMk cId="3123400446" sldId="8449"/>
            <ac:spMk id="27" creationId="{82044697-E0B1-42A8-9CB6-3EFB6B1147EA}"/>
          </ac:spMkLst>
        </pc:spChg>
        <pc:spChg chg="add">
          <ac:chgData name="Mark Simos" userId="c67dffaa-54a4-4aef-b866-523fd9eef58d" providerId="ADAL" clId="{1D82B906-2712-41A9-9D85-0A9F1ED4472F}" dt="2019-10-30T23:45:25.220" v="2677"/>
          <ac:spMkLst>
            <pc:docMk/>
            <pc:sldMk cId="3123400446" sldId="8449"/>
            <ac:spMk id="28" creationId="{6A82BDE3-FF33-4F82-812C-BD96470B641A}"/>
          </ac:spMkLst>
        </pc:spChg>
        <pc:spChg chg="add">
          <ac:chgData name="Mark Simos" userId="c67dffaa-54a4-4aef-b866-523fd9eef58d" providerId="ADAL" clId="{1D82B906-2712-41A9-9D85-0A9F1ED4472F}" dt="2019-10-30T23:45:25.220" v="2677"/>
          <ac:spMkLst>
            <pc:docMk/>
            <pc:sldMk cId="3123400446" sldId="8449"/>
            <ac:spMk id="29" creationId="{04AD51D2-1F72-4A6F-9A71-BFC33AC63A28}"/>
          </ac:spMkLst>
        </pc:spChg>
        <pc:spChg chg="add">
          <ac:chgData name="Mark Simos" userId="c67dffaa-54a4-4aef-b866-523fd9eef58d" providerId="ADAL" clId="{1D82B906-2712-41A9-9D85-0A9F1ED4472F}" dt="2019-10-30T23:45:25.220" v="2677"/>
          <ac:spMkLst>
            <pc:docMk/>
            <pc:sldMk cId="3123400446" sldId="8449"/>
            <ac:spMk id="30" creationId="{BCE6A158-C16D-4476-AE37-1FF170CB2136}"/>
          </ac:spMkLst>
        </pc:spChg>
        <pc:spChg chg="add">
          <ac:chgData name="Mark Simos" userId="c67dffaa-54a4-4aef-b866-523fd9eef58d" providerId="ADAL" clId="{1D82B906-2712-41A9-9D85-0A9F1ED4472F}" dt="2019-10-30T23:45:25.220" v="2677"/>
          <ac:spMkLst>
            <pc:docMk/>
            <pc:sldMk cId="3123400446" sldId="8449"/>
            <ac:spMk id="31" creationId="{8CBCE68C-C605-4EC8-B7E3-015A1A1CB8D7}"/>
          </ac:spMkLst>
        </pc:spChg>
        <pc:grpChg chg="del">
          <ac:chgData name="Mark Simos" userId="c67dffaa-54a4-4aef-b866-523fd9eef58d" providerId="ADAL" clId="{1D82B906-2712-41A9-9D85-0A9F1ED4472F}" dt="2019-10-30T23:45:18.825" v="2675" actId="478"/>
          <ac:grpSpMkLst>
            <pc:docMk/>
            <pc:sldMk cId="3123400446" sldId="8449"/>
            <ac:grpSpMk id="6" creationId="{69C1F251-8D61-4DE1-B209-CE7ECA6EF672}"/>
          </ac:grpSpMkLst>
        </pc:grpChg>
        <pc:grpChg chg="add">
          <ac:chgData name="Mark Simos" userId="c67dffaa-54a4-4aef-b866-523fd9eef58d" providerId="ADAL" clId="{1D82B906-2712-41A9-9D85-0A9F1ED4472F}" dt="2019-10-30T23:45:25.220" v="2677"/>
          <ac:grpSpMkLst>
            <pc:docMk/>
            <pc:sldMk cId="3123400446" sldId="8449"/>
            <ac:grpSpMk id="19" creationId="{47F857C5-8454-4F3F-9AAC-BE97A423EFD0}"/>
          </ac:grpSpMkLst>
        </pc:grpChg>
        <pc:picChg chg="add">
          <ac:chgData name="Mark Simos" userId="c67dffaa-54a4-4aef-b866-523fd9eef58d" providerId="ADAL" clId="{1D82B906-2712-41A9-9D85-0A9F1ED4472F}" dt="2019-10-30T23:45:25.220" v="2677"/>
          <ac:picMkLst>
            <pc:docMk/>
            <pc:sldMk cId="3123400446" sldId="8449"/>
            <ac:picMk id="24" creationId="{BA3ADFDE-98C8-492B-AB5C-0A0DC770CB50}"/>
          </ac:picMkLst>
        </pc:picChg>
      </pc:sldChg>
      <pc:sldChg chg="modSp">
        <pc:chgData name="Mark Simos" userId="c67dffaa-54a4-4aef-b866-523fd9eef58d" providerId="ADAL" clId="{1D82B906-2712-41A9-9D85-0A9F1ED4472F}" dt="2019-10-30T14:22:43.933" v="102" actId="6549"/>
        <pc:sldMkLst>
          <pc:docMk/>
          <pc:sldMk cId="3402217234" sldId="8451"/>
        </pc:sldMkLst>
        <pc:spChg chg="mod">
          <ac:chgData name="Mark Simos" userId="c67dffaa-54a4-4aef-b866-523fd9eef58d" providerId="ADAL" clId="{1D82B906-2712-41A9-9D85-0A9F1ED4472F}" dt="2019-10-30T14:22:43.933" v="102" actId="6549"/>
          <ac:spMkLst>
            <pc:docMk/>
            <pc:sldMk cId="3402217234" sldId="8451"/>
            <ac:spMk id="44" creationId="{B558FA69-564C-40B7-BDF0-7E39DC6849B7}"/>
          </ac:spMkLst>
        </pc:spChg>
      </pc:sldChg>
      <pc:sldChg chg="add">
        <pc:chgData name="Mark Simos" userId="c67dffaa-54a4-4aef-b866-523fd9eef58d" providerId="ADAL" clId="{1D82B906-2712-41A9-9D85-0A9F1ED4472F}" dt="2019-11-02T10:37:58.872" v="2853"/>
        <pc:sldMkLst>
          <pc:docMk/>
          <pc:sldMk cId="3728778815" sldId="8452"/>
        </pc:sldMkLst>
      </pc:sldChg>
    </pc:docChg>
  </pc:docChgLst>
  <pc:docChgLst>
    <pc:chgData name="Mark Simos" userId="c67dffaa-54a4-4aef-b866-523fd9eef58d" providerId="ADAL" clId="{14805102-13AF-4646-A0F2-7031A0B4AE1D}"/>
    <pc:docChg chg="modSld">
      <pc:chgData name="Mark Simos" userId="c67dffaa-54a4-4aef-b866-523fd9eef58d" providerId="ADAL" clId="{14805102-13AF-4646-A0F2-7031A0B4AE1D}" dt="2019-11-08T17:18:42.333" v="0" actId="6549"/>
      <pc:docMkLst>
        <pc:docMk/>
      </pc:docMkLst>
      <pc:sldChg chg="modNotesTx">
        <pc:chgData name="Mark Simos" userId="c67dffaa-54a4-4aef-b866-523fd9eef58d" providerId="ADAL" clId="{14805102-13AF-4646-A0F2-7031A0B4AE1D}" dt="2019-11-08T17:18:42.333" v="0" actId="6549"/>
        <pc:sldMkLst>
          <pc:docMk/>
          <pc:sldMk cId="4028320751" sldId="844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2/13/2020 7:21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2/13/2020 7:16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49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34828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2/13/2020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5241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Key Takeaway: </a:t>
            </a:r>
            <a:r>
              <a:rPr lang="en-US" sz="1800" b="0"/>
              <a:t>This is a reference model you can use to start your design process or compare to your existing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This model leverages real world deployment experience and focuses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uLnTx/>
                <a:uFillTx/>
                <a:latin typeface="Segoe UI"/>
                <a:ea typeface="+mn-ea"/>
                <a:cs typeface="+mn-cs"/>
              </a:rPr>
              <a:t>Simplicity</a:t>
            </a:r>
            <a:r>
              <a:rPr kumimoji="0" lang="en-US" sz="1800" b="0" i="0" u="none" strike="noStrike" kern="1200" cap="none" spc="0" normalizeH="0" baseline="0" noProof="0">
                <a:ln>
                  <a:noFill/>
                </a:ln>
                <a:solidFill>
                  <a:srgbClr val="1A1A1A"/>
                </a:solidFill>
                <a:effectLst/>
                <a:uLnTx/>
                <a:uFillTx/>
                <a:latin typeface="Segoe UI"/>
                <a:ea typeface="+mn-ea"/>
                <a:cs typeface="+mn-cs"/>
              </a:rPr>
              <a:t> – to increase understandability of the design, which helps increase managing/monitoring effectiveness. Simplicity also increases reliability of automation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Central Visibility </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to facilitate a consolidated view of potential risks by security organization(s)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Autonomy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enable DevOps processes (by including permission assignments over the resources for an application in the segment reference permissions)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Flexibility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meet the needs of the organization, including flexible segmentation models and a choice of centralized vs. federated administration permissions for each segment (e.g. options for different operations permissions models in the segment reference permissions).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Enterprise-wide resources include the Enterprise Enrollment (frequently referred to as the Tenant), Enterprise Directory in Azure AD, and the Root Management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recommend using a single Azure Tenant, though we recognize that many customers may have currently have multiple tenants due to organic use of Azure that may need to be consolidated.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rPr>
              <a:t>Valid reasons for creating a separate tenant are rare and would typically include strong separation requirements like a joint venture or other highly isolated business function. </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Active Directory (Azure AD) provides a unified identity for Azure, on premises resources (via Active Directory), 3</a:t>
            </a:r>
            <a:r>
              <a:rPr kumimoji="0" lang="en-US" sz="1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rd</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party SaaS applications, PaaS Applications you develop,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segmentation model is set strategically at a high level (Management Groups) to ensure that all layers align to it. Most on-premises environment suffered from operational and security issues because segmentation approaches were separately designed and implemented by networking teams, application teams, and identity teams that all conflicted with each other and caused frequent conflicts (and security/firewall exceptions).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Core Services Segment -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have a set of common shared services that are used across the enterprise. </a:t>
            </a: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Additional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be defined by the organization to meet their needs.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All of the permissions assigned to the management group will be inherited by the subscriptions in it (a management group is effectively a group of subscriptions). This allows flexibility for a single subscription or multiple subscriptions in a segment (though we recommend limiting the number of subscriptions unless needed because each adds some management/configuration overhead.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There are a number of different valid approaches to design the segmentation model depending on your organization’s structure, culture, industry, operational model, and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will use one or more segments that fit these segment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Multi-app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aligned to a business unit, organizational function, risk profile (e.g. legacy applications) or other common attribute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application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applications with a unique risk or operational profile (high value/impact, high risk / legacy, etc.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Development Stage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separating development, test, and production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Setting the segmentation model at a top level helps to naturally aligns networks and applications into a unified approach. Ensuring all teams (including identity) are aligned to a single model increases the chances that the segmentation strategy will be effective against attackers.  </a:t>
            </a:r>
            <a:endParaRPr lang="en-US" b="0"/>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Key Takeaway: </a:t>
            </a:r>
            <a:r>
              <a:rPr lang="en-US" b="0" dirty="0">
                <a:highlight>
                  <a:srgbClr val="FFFF00"/>
                </a:highlight>
              </a:rPr>
              <a:t>This is a reference enterprise network design that depicts a core services segment and several example segments </a:t>
            </a: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aligned to the segmentation model presented earlier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Notes on this diagram</a:t>
            </a:r>
          </a:p>
          <a:p>
            <a:pPr marL="171450" indent="-171450">
              <a:buFont typeface="Arial" panose="020B0604020202020204" pitchFamily="34" charset="0"/>
              <a:buChar char="•"/>
            </a:pPr>
            <a:r>
              <a:rPr lang="en-US" b="0" dirty="0">
                <a:highlight>
                  <a:srgbClr val="FFFF00"/>
                </a:highlight>
              </a:rPr>
              <a:t>The network edge security in the core services segment can use either native controls or virtual appliances</a:t>
            </a:r>
          </a:p>
          <a:p>
            <a:pPr marL="171450" indent="-171450">
              <a:buFont typeface="Arial" panose="020B0604020202020204" pitchFamily="34" charset="0"/>
              <a:buChar char="•"/>
            </a:pPr>
            <a:r>
              <a:rPr lang="en-US" b="0" dirty="0">
                <a:highlight>
                  <a:srgbClr val="FFFF00"/>
                </a:highlight>
              </a:rPr>
              <a:t>The shared services in the core services segment may be hosted in a single VNET or can span across multiple VNETs (e.g. for intranet vs. extranet resources)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The core services segment includes examples of groupings we typically see in most enterprises</a:t>
            </a:r>
            <a:endParaRPr lang="en-US" b="0" dirty="0">
              <a:highlight>
                <a:srgbClr val="FFFF00"/>
              </a:highlight>
            </a:endParaRPr>
          </a:p>
          <a:p>
            <a:pPr marL="171450" indent="-171450">
              <a:buFont typeface="Arial" panose="020B0604020202020204" pitchFamily="34" charset="0"/>
              <a:buChar char="•"/>
            </a:pPr>
            <a:r>
              <a:rPr lang="en-US" dirty="0"/>
              <a:t>Each of the segments is connected to each other by VNET peering configurations</a:t>
            </a:r>
          </a:p>
          <a:p>
            <a:pPr marL="171450" indent="-171450">
              <a:buFont typeface="Arial" panose="020B0604020202020204" pitchFamily="34" charset="0"/>
              <a:buChar char="•"/>
            </a:pPr>
            <a:r>
              <a:rPr lang="en-US" dirty="0"/>
              <a:t>A public IP address may be mapped to an application within a segment that may not route through the network edge (depicted if you zoom into example applications). This activity can be restricted with permissions and/or routing.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2/13/2020 7:16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This is a reference permission model for core services (shared services) you can use to start your design process or compare to your design.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Key Takeaway: </a:t>
            </a:r>
            <a:r>
              <a:rPr lang="en-US" sz="1600" b="0"/>
              <a:t>This is a reference permission model for a segment that you can use to start your design process or compare to your design.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 Platform as a Service (PaaS)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a:p>
            <a:endParaRPr lang="en-US"/>
          </a:p>
          <a:p>
            <a:r>
              <a:rPr lang="en-US"/>
              <a:t>The App Service here could be a simple App Service instance or a full App Service Environment (ASE). In addition to manageability/scalability, an ASE offers security benefits in the form of centralized network control (for supported services) and centralized visibility from NSG flow logs and/or virtual network appliances. For more information on ASEs, see https://docs.microsoft.com/en-us/azure/app-service/environment/intro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an IaaS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p:txBody>
      </p:sp>
      <p:sp>
        <p:nvSpPr>
          <p:cNvPr id="4" name="Slide Number Placeholder 3"/>
          <p:cNvSpPr>
            <a:spLocks noGrp="1"/>
          </p:cNvSpPr>
          <p:nvPr>
            <p:ph type="sldNum" sz="quarter" idx="5"/>
          </p:nvPr>
        </p:nvSpPr>
        <p:spPr/>
        <p:txBody>
          <a:bodyPr/>
          <a:lstStyle/>
          <a:p>
            <a:fld id="{44302D6C-3BD7-4FB0-974C-93A758E24AAF}" type="slidenum">
              <a:rPr lang="en-US" smtClean="0"/>
              <a:t>23</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2/13/2020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18471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and Azure Sentinel are different capabilities with complementary purposes</a:t>
            </a:r>
          </a:p>
          <a:p>
            <a:pPr marL="15875" lvl="0" indent="0" defTabSz="914400">
              <a:spcBef>
                <a:spcPts val="0"/>
              </a:spcBef>
              <a:spcAft>
                <a:spcPts val="300"/>
              </a:spcAft>
              <a:buSzTx/>
              <a:buFont typeface="Arial" panose="020B0604020202020204" pitchFamily="34" charset="0"/>
              <a:buNone/>
              <a:defRPr/>
            </a:pPr>
            <a:endParaRPr lang="en-US" sz="1400">
              <a:gradFill>
                <a:gsLst>
                  <a:gs pos="0">
                    <a:srgbClr val="1A1A1A"/>
                  </a:gs>
                  <a:gs pos="100000">
                    <a:srgbClr val="1A1A1A"/>
                  </a:gs>
                </a:gsLst>
                <a:lin ang="5400000" scaled="1"/>
              </a:gradFill>
              <a:latin typeface="Segoe UI"/>
              <a:cs typeface="+mn-cs"/>
            </a:endParaRPr>
          </a:p>
          <a:p>
            <a:pPr marL="342900" marR="0" lvl="0" indent="-342900">
              <a:spcBef>
                <a:spcPts val="0"/>
              </a:spcBef>
              <a:spcAft>
                <a:spcPts val="0"/>
              </a:spcAft>
              <a:buFont typeface="Arial" panose="020B0604020202020204" pitchFamily="34" charset="0"/>
              <a:buChar char="•"/>
              <a:tabLst>
                <a:tab pos="457200" algn="l"/>
              </a:tabLst>
            </a:pPr>
            <a:r>
              <a:rPr lang="en-US" sz="1400" b="1">
                <a:latin typeface="Calibri" panose="020F0502020204030204" pitchFamily="34" charset="0"/>
                <a:ea typeface="Times New Roman" panose="02020603050405020304" pitchFamily="18" charset="0"/>
              </a:rPr>
              <a:t>Azure Security Center</a:t>
            </a:r>
            <a:r>
              <a:rPr lang="en-US" sz="1400">
                <a:latin typeface="Calibri" panose="020F0502020204030204" pitchFamily="34" charset="0"/>
                <a:ea typeface="Times New Roman" panose="02020603050405020304" pitchFamily="18" charset="0"/>
              </a:rPr>
              <a:t> is focused on protection and governance of </a:t>
            </a:r>
            <a:r>
              <a:rPr lang="en-US" sz="1400" b="1" u="sng">
                <a:latin typeface="Calibri" panose="020F0502020204030204" pitchFamily="34" charset="0"/>
                <a:ea typeface="Times New Roman" panose="02020603050405020304" pitchFamily="18" charset="0"/>
              </a:rPr>
              <a:t>Azure Workloads</a:t>
            </a:r>
            <a:r>
              <a:rPr lang="en-US" sz="1400" b="0" u="none">
                <a:latin typeface="Calibri" panose="020F0502020204030204" pitchFamily="34" charset="0"/>
                <a:ea typeface="Times New Roman" panose="02020603050405020304" pitchFamily="18" charset="0"/>
              </a:rPr>
              <a:t>  by </a:t>
            </a:r>
            <a:r>
              <a:rPr lang="en-US" sz="1400">
                <a:latin typeface="Calibri" panose="020F0502020204030204" pitchFamily="34" charset="0"/>
                <a:ea typeface="Times New Roman" panose="02020603050405020304" pitchFamily="18" charset="0"/>
              </a:rPr>
              <a:t>assessing risk to them, reducing attack surface, and generating alerts on potential threats using advanced threat detection technologies. The roles who use ASC will typically include security engineers and GRC Professionals that report risk to the CISO.</a:t>
            </a:r>
          </a:p>
          <a:p>
            <a:pPr marL="342900" marR="0" lvl="0" indent="-342900">
              <a:spcBef>
                <a:spcPts val="0"/>
              </a:spcBef>
              <a:spcAft>
                <a:spcPts val="0"/>
              </a:spcAft>
              <a:buFont typeface="Arial" panose="020B0604020202020204" pitchFamily="34" charset="0"/>
              <a:buChar char="•"/>
              <a:tabLst>
                <a:tab pos="457200" algn="l"/>
              </a:tabLst>
            </a:pPr>
            <a:endParaRPr lang="en-US" sz="1400">
              <a:latin typeface="Calibri" panose="020F0502020204030204" pitchFamily="34" charset="0"/>
              <a:ea typeface="Malgun Gothic" panose="020B0503020000020004" pitchFamily="34" charset="-12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400" b="1">
                <a:latin typeface="Calibri" panose="020F0502020204030204" pitchFamily="34" charset="0"/>
                <a:ea typeface="Times New Roman" panose="02020603050405020304" pitchFamily="18" charset="0"/>
              </a:rPr>
              <a:t>Azure Sentinel</a:t>
            </a:r>
            <a:r>
              <a:rPr lang="en-US" sz="1400">
                <a:latin typeface="Calibri" panose="020F0502020204030204" pitchFamily="34" charset="0"/>
                <a:ea typeface="Times New Roman" panose="02020603050405020304" pitchFamily="18" charset="0"/>
              </a:rPr>
              <a:t> is focused on monitoring </a:t>
            </a:r>
            <a:r>
              <a:rPr lang="en-US" sz="1400" b="1" u="sng">
                <a:latin typeface="Calibri" panose="020F0502020204030204" pitchFamily="34" charset="0"/>
                <a:ea typeface="Times New Roman" panose="02020603050405020304" pitchFamily="18" charset="0"/>
              </a:rPr>
              <a:t>All Environments</a:t>
            </a:r>
            <a:r>
              <a:rPr lang="en-US" sz="1400" b="1" u="none">
                <a:latin typeface="Calibri" panose="020F0502020204030204" pitchFamily="34" charset="0"/>
                <a:ea typeface="Times New Roman" panose="02020603050405020304" pitchFamily="18" charset="0"/>
              </a:rPr>
              <a:t> </a:t>
            </a:r>
            <a:r>
              <a:rPr lang="en-US" sz="1400" u="none">
                <a:latin typeface="Calibri" panose="020F0502020204030204" pitchFamily="34" charset="0"/>
                <a:ea typeface="Times New Roman" panose="02020603050405020304" pitchFamily="18" charset="0"/>
              </a:rPr>
              <a:t>b</a:t>
            </a:r>
            <a:r>
              <a:rPr lang="en-US" sz="1400">
                <a:latin typeface="Calibri" panose="020F0502020204030204" pitchFamily="34" charset="0"/>
                <a:ea typeface="Times New Roman" panose="02020603050405020304" pitchFamily="18" charset="0"/>
              </a:rPr>
              <a:t>y SOC analysts. Azure Sentinel allows for monitoring alerts and security related events from any source (Microsoft security solutions, 3</a:t>
            </a:r>
            <a:r>
              <a:rPr lang="en-US" sz="1400" baseline="30000">
                <a:latin typeface="Calibri" panose="020F0502020204030204" pitchFamily="34" charset="0"/>
                <a:ea typeface="Times New Roman" panose="02020603050405020304" pitchFamily="18" charset="0"/>
              </a:rPr>
              <a:t>rd</a:t>
            </a:r>
            <a:r>
              <a:rPr lang="en-US" sz="1400">
                <a:latin typeface="Calibri" panose="020F0502020204030204" pitchFamily="34" charset="0"/>
                <a:ea typeface="Times New Roman" panose="02020603050405020304" pitchFamily="18" charset="0"/>
              </a:rPr>
              <a:t> party, costume rules). Azure Sentinel is built for security analysts and SOC managers to make their work easier and more effective. Azure Sentinel is designed to simplify the application of advanced technologies like Machine Learning, User and Entity Behavior Analytics (UEBA), to the variety of datasets you monitor and is complemented by other Microsoft Threat Protection solutions that provide specialized investigation of hosts, email, identity attacks, and more. </a:t>
            </a:r>
            <a:endParaRPr lang="en-US" sz="1400">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a:gradFill>
                  <a:gsLst>
                    <a:gs pos="0">
                      <a:srgbClr val="1A1A1A"/>
                    </a:gs>
                    <a:gs pos="100000">
                      <a:srgbClr val="1A1A1A"/>
                    </a:gs>
                  </a:gsLst>
                  <a:lin ang="5400000" scaled="1"/>
                </a:gradFill>
                <a:latin typeface="Segoe UI"/>
                <a:cs typeface="+mn-cs"/>
              </a:rPr>
              <a:t>This diagram provides a conceptual overview of the flow of security logs and alerts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211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(standard) includes detection of attacks on Azure hosted resources using these approaches: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Log</a:t>
            </a:r>
            <a:r>
              <a:rPr lang="en-US" sz="1400">
                <a:gradFill>
                  <a:gsLst>
                    <a:gs pos="0">
                      <a:srgbClr val="1A1A1A"/>
                    </a:gs>
                    <a:gs pos="100000">
                      <a:srgbClr val="1A1A1A"/>
                    </a:gs>
                  </a:gsLst>
                  <a:lin ang="5400000" scaled="1"/>
                </a:gradFill>
                <a:highlight>
                  <a:srgbClr val="FFFF00"/>
                </a:highlight>
              </a:rPr>
              <a:t> based alerts from ASC log analytics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Endpoint Detection and Response</a:t>
            </a:r>
            <a:r>
              <a:rPr lang="en-US" sz="1400">
                <a:gradFill>
                  <a:gsLst>
                    <a:gs pos="0">
                      <a:srgbClr val="1A1A1A"/>
                    </a:gs>
                    <a:gs pos="100000">
                      <a:srgbClr val="1A1A1A"/>
                    </a:gs>
                  </a:gsLst>
                  <a:lin ang="5400000" scaled="1"/>
                </a:gradFill>
                <a:highlight>
                  <a:srgbClr val="FFFF00"/>
                </a:highlight>
              </a:rPr>
              <a:t> integration from Windows Defender ATP</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Advanced detections </a:t>
            </a:r>
            <a:r>
              <a:rPr lang="en-US" sz="1400" b="0">
                <a:gradFill>
                  <a:gsLst>
                    <a:gs pos="0">
                      <a:srgbClr val="1A1A1A"/>
                    </a:gs>
                    <a:gs pos="100000">
                      <a:srgbClr val="1A1A1A"/>
                    </a:gs>
                  </a:gsLst>
                  <a:lin ang="5400000" scaled="1"/>
                </a:gradFill>
                <a:highlight>
                  <a:srgbClr val="FFFF00"/>
                </a:highlight>
              </a:rPr>
              <a:t>such as Machine Learning (ML)</a:t>
            </a:r>
            <a:r>
              <a:rPr lang="en-US" sz="1400">
                <a:gradFill>
                  <a:gsLst>
                    <a:gs pos="0">
                      <a:srgbClr val="1A1A1A"/>
                    </a:gs>
                    <a:gs pos="100000">
                      <a:srgbClr val="1A1A1A"/>
                    </a:gs>
                  </a:gsLst>
                  <a:lin ang="5400000" scaled="1"/>
                </a:gradFill>
                <a:highlight>
                  <a:srgbClr val="FFFF00"/>
                </a:highlight>
              </a:rPr>
              <a:t> applied to </a:t>
            </a:r>
            <a:r>
              <a:rPr lang="en-US" sz="1400" err="1">
                <a:gradFill>
                  <a:gsLst>
                    <a:gs pos="0">
                      <a:srgbClr val="1A1A1A"/>
                    </a:gs>
                    <a:gs pos="100000">
                      <a:srgbClr val="1A1A1A"/>
                    </a:gs>
                  </a:gsLst>
                  <a:lin ang="5400000" scaled="1"/>
                </a:gradFill>
                <a:highlight>
                  <a:srgbClr val="FFFF00"/>
                </a:highlight>
              </a:rPr>
              <a:t>crashdumps</a:t>
            </a:r>
            <a:r>
              <a:rPr lang="en-US" sz="1400">
                <a:gradFill>
                  <a:gsLst>
                    <a:gs pos="0">
                      <a:srgbClr val="1A1A1A"/>
                    </a:gs>
                    <a:gs pos="100000">
                      <a:srgbClr val="1A1A1A"/>
                    </a:gs>
                  </a:gsLst>
                  <a:lin ang="5400000" scaled="1"/>
                </a:gradFill>
                <a:highlight>
                  <a:srgbClr val="FFFF00"/>
                </a:highlight>
              </a:rPr>
              <a:t>, </a:t>
            </a:r>
            <a:r>
              <a:rPr lang="en-US" sz="1400" err="1">
                <a:gradFill>
                  <a:gsLst>
                    <a:gs pos="0">
                      <a:srgbClr val="1A1A1A"/>
                    </a:gs>
                    <a:gs pos="100000">
                      <a:srgbClr val="1A1A1A"/>
                    </a:gs>
                  </a:gsLst>
                  <a:lin ang="5400000" scaled="1"/>
                </a:gradFill>
                <a:highlight>
                  <a:srgbClr val="FFFF00"/>
                </a:highlight>
              </a:rPr>
              <a:t>fileless</a:t>
            </a:r>
            <a:r>
              <a:rPr lang="en-US" sz="1400">
                <a:gradFill>
                  <a:gsLst>
                    <a:gs pos="0">
                      <a:srgbClr val="1A1A1A"/>
                    </a:gs>
                    <a:gs pos="100000">
                      <a:srgbClr val="1A1A1A"/>
                    </a:gs>
                  </a:gsLst>
                  <a:lin ang="5400000" scaled="1"/>
                </a:gradFill>
                <a:highlight>
                  <a:srgbClr val="FFFF00"/>
                </a:highlight>
              </a:rPr>
              <a:t> detections using memory analysists on Azure VMs, behavioral analytics, ML based anomaly detection for network traffic, etc.</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Threat Intelligence </a:t>
            </a:r>
            <a:r>
              <a:rPr lang="en-US" sz="1400">
                <a:gradFill>
                  <a:gsLst>
                    <a:gs pos="0">
                      <a:srgbClr val="1A1A1A"/>
                    </a:gs>
                    <a:gs pos="100000">
                      <a:srgbClr val="1A1A1A"/>
                    </a:gs>
                  </a:gsLst>
                  <a:lin ang="5400000" scaled="1"/>
                </a:gradFill>
                <a:highlight>
                  <a:srgbClr val="FFFF00"/>
                </a:highlight>
              </a:rPr>
              <a:t>from Microsoft’s intelligent security graph</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SQL attack detection </a:t>
            </a:r>
            <a:r>
              <a:rPr lang="en-US" sz="1400" b="0">
                <a:gradFill>
                  <a:gsLst>
                    <a:gs pos="0">
                      <a:srgbClr val="1A1A1A"/>
                    </a:gs>
                    <a:gs pos="100000">
                      <a:srgbClr val="1A1A1A"/>
                    </a:gs>
                  </a:gsLst>
                  <a:lin ang="5400000" scaled="1"/>
                </a:gradFill>
                <a:highlight>
                  <a:srgbClr val="FFFF00"/>
                </a:highlight>
              </a:rPr>
              <a:t>like SQL injection (</a:t>
            </a:r>
            <a:r>
              <a:rPr lang="en-US" sz="1400" b="0" err="1">
                <a:gradFill>
                  <a:gsLst>
                    <a:gs pos="0">
                      <a:srgbClr val="1A1A1A"/>
                    </a:gs>
                    <a:gs pos="100000">
                      <a:srgbClr val="1A1A1A"/>
                    </a:gs>
                  </a:gsLst>
                  <a:lin ang="5400000" scaled="1"/>
                </a:gradFill>
                <a:highlight>
                  <a:srgbClr val="FFFF00"/>
                </a:highlight>
              </a:rPr>
              <a:t>S</a:t>
            </a:r>
            <a:r>
              <a:rPr lang="en-US" sz="1400" err="1">
                <a:gradFill>
                  <a:gsLst>
                    <a:gs pos="0">
                      <a:srgbClr val="1A1A1A"/>
                    </a:gs>
                    <a:gs pos="100000">
                      <a:srgbClr val="1A1A1A"/>
                    </a:gs>
                  </a:gsLst>
                  <a:lin ang="5400000" scaled="1"/>
                </a:gradFill>
                <a:highlight>
                  <a:srgbClr val="FFFF00"/>
                </a:highlight>
              </a:rPr>
              <a:t>QLi</a:t>
            </a:r>
            <a:r>
              <a:rPr lang="en-US" sz="1400">
                <a:gradFill>
                  <a:gsLst>
                    <a:gs pos="0">
                      <a:srgbClr val="1A1A1A"/>
                    </a:gs>
                    <a:gs pos="100000">
                      <a:srgbClr val="1A1A1A"/>
                    </a:gs>
                  </a:gsLst>
                  <a:lin ang="5400000" scaled="1"/>
                </a:gradFill>
                <a:highlight>
                  <a:srgbClr val="FFFF00"/>
                </a:highlight>
              </a:rPr>
              <a:t>) attack detection and anomalous behavior detection</a:t>
            </a:r>
            <a:endParaRPr lang="en-US" sz="1400" b="1">
              <a:gradFill>
                <a:gsLst>
                  <a:gs pos="0">
                    <a:srgbClr val="1A1A1A"/>
                  </a:gs>
                  <a:gs pos="100000">
                    <a:srgbClr val="1A1A1A"/>
                  </a:gs>
                </a:gsLst>
                <a:lin ang="5400000" scaled="1"/>
              </a:gradFill>
              <a:highlight>
                <a:srgbClr val="FFFF00"/>
              </a:highlight>
              <a:latin typeface="Segoe UI"/>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Azure Sentinel is a </a:t>
            </a:r>
            <a:r>
              <a:rPr kumimoji="0" lang="en-US" sz="1200" b="0" i="0" u="none" strike="noStrike" kern="0" cap="none" spc="0" normalizeH="0" baseline="0" noProof="0" dirty="0">
                <a:ln>
                  <a:noFill/>
                </a:ln>
                <a:solidFill>
                  <a:srgbClr val="0078D3"/>
                </a:solidFill>
                <a:effectLst/>
                <a:uLnTx/>
                <a:uFillTx/>
                <a:latin typeface="Segoe UI"/>
                <a:ea typeface="+mn-ea"/>
                <a:cs typeface="+mn-cs"/>
              </a:rPr>
              <a:t>Cloud-native SIEM solution that includes </a:t>
            </a:r>
            <a:r>
              <a:rPr lang="en-US" sz="1200" b="0" i="0" u="none" strike="noStrike" kern="1200" dirty="0">
                <a:solidFill>
                  <a:schemeClr val="tx1"/>
                </a:solidFill>
                <a:effectLst/>
                <a:latin typeface="+mn-lt"/>
                <a:ea typeface="+mn-ea"/>
                <a:cs typeface="+mn-cs"/>
              </a:rPr>
              <a:t>Security Orchestration, Automation and Response (SOAR), Machine Learning, and Behavior Analytics</a:t>
            </a: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a:ea typeface="+mn-ea"/>
                <a:cs typeface="+mn-cs"/>
              </a:rPr>
              <a:t>Like legacy SIEMs, Azure Sentinel can collect, store, and analyze security data of nearly any format and source. Because it is built on native cloud services, Azure Sentinel can store and analyze immense amounts of logs without requiring on-premises infrastructure like servers, storage and networking. Additionally, the cloud architecture allows Azure Sentinel to reason over millions of records within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3"/>
                </a:solidFill>
                <a:effectLst/>
                <a:uLnTx/>
                <a:uFillTx/>
                <a:latin typeface="Segoe UI"/>
                <a:ea typeface="+mn-ea"/>
                <a:cs typeface="+mn-cs"/>
              </a:rPr>
              <a:t>CLICK 1</a:t>
            </a:r>
            <a:endParaRPr kumimoji="0" lang="en-US" sz="1100" b="1"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Azure Sentinel leverages Microsoft’s threat intelligence system (called the Intelligent Security Graph) that processes 6.5 trillion signals per day from a diverse set of sources (endpoint, web, network, malware, and more).  Azure sentinel integrates the resulting geo location and IP reputation feeds to enrich your alerts and investigations. </a:t>
            </a:r>
          </a:p>
          <a:p>
            <a:endParaRPr lang="en-US" dirty="0"/>
          </a:p>
          <a:p>
            <a:r>
              <a:rPr lang="en-US" b="1" dirty="0"/>
              <a:t>CLICK 2</a:t>
            </a:r>
          </a:p>
          <a:p>
            <a:endParaRPr lang="en-US" dirty="0"/>
          </a:p>
          <a:p>
            <a:r>
              <a:rPr lang="en-US" b="1" dirty="0"/>
              <a:t>Analyze and Detect Threats - </a:t>
            </a:r>
            <a:r>
              <a:rPr lang="en-US" dirty="0"/>
              <a:t>Azure Sentinel simplifies the use of advanced analytics technology like machine learning and behavior analytics to enable analysts to rapidly identify and investigate anomalies. </a:t>
            </a:r>
          </a:p>
          <a:p>
            <a:pPr lvl="1"/>
            <a:r>
              <a:rPr lang="en-US" dirty="0"/>
              <a:t>As an example, the machine learning in azure sentinel can quickly identify a spike in events on a particular Saturday (relative to other Saturdays) and then automatically generate a query to return the logs during that timeframe so the analyst can begin investigating whether it is an active attack or a benign event. </a:t>
            </a:r>
          </a:p>
          <a:p>
            <a:endParaRPr lang="en-US" dirty="0"/>
          </a:p>
          <a:p>
            <a:r>
              <a:rPr lang="en-US" b="1" dirty="0"/>
              <a:t>Investigate and Hunt Suspicious activities - </a:t>
            </a:r>
            <a:r>
              <a:rPr lang="en-US" dirty="0"/>
              <a:t>Azure sentinel includes an interactive visualization of attacks so you can quickly and intuitively navigate the related elements of an attack to understand its scope, dive deep, and pivot without typing a query. </a:t>
            </a:r>
          </a:p>
          <a:p>
            <a:endParaRPr lang="en-US" dirty="0"/>
          </a:p>
          <a:p>
            <a:r>
              <a:rPr lang="en-US" dirty="0"/>
              <a:t>Azure Sentinel also supports </a:t>
            </a:r>
            <a:r>
              <a:rPr lang="en-US" dirty="0" err="1"/>
              <a:t>Jupyter</a:t>
            </a:r>
            <a:r>
              <a:rPr lang="en-US" dirty="0"/>
              <a:t> notebooks via Azure notebooks to enable your team to consume operations playbooks and methodology from the community as well as create and update your own.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dirty="0"/>
          </a:p>
          <a:p>
            <a:r>
              <a:rPr lang="en-US" dirty="0"/>
              <a:t>Additionally, Azure Sentinel automates and orchestrates response across tools in your enterprise like ServiceNow, Slack/Teams/Email, and Security tools like Palo Alto Firewalls. </a:t>
            </a:r>
          </a:p>
          <a:p>
            <a:endParaRPr lang="en-US" dirty="0"/>
          </a:p>
          <a:p>
            <a:r>
              <a:rPr lang="en-US" dirty="0"/>
              <a:t>Azure Sentinel is built with a connection to the community on GitHub and allows you to leverage resources from the community including detections, dashboards, functions, notebooks, playbooks, hunting queries and more. You can also contribute your own learnings to the community for other teams to use.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44302D6C-3BD7-4FB0-974C-93A758E24AAF}" type="slidenum">
              <a:rPr lang="en-US" smtClean="0"/>
              <a:t>30</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1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1250">
                      <a:srgbClr val="1A1A1A"/>
                    </a:gs>
                    <a:gs pos="100000">
                      <a:srgbClr val="1A1A1A"/>
                    </a:gs>
                  </a:gsLst>
                  <a:lin ang="5400000" scaled="0"/>
                </a:gradFill>
              </a:rPr>
              <a:t>Key Takeaway: </a:t>
            </a:r>
            <a:r>
              <a:rPr lang="en-US" sz="1200" b="0">
                <a:gradFill>
                  <a:gsLst>
                    <a:gs pos="1250">
                      <a:srgbClr val="1A1A1A"/>
                    </a:gs>
                    <a:gs pos="100000">
                      <a:srgbClr val="1A1A1A"/>
                    </a:gs>
                  </a:gsLst>
                  <a:lin ang="5400000" scaled="0"/>
                </a:gradFill>
              </a:rPr>
              <a:t>For your core services segment (and optionally for each segment), you can choose between native controls and 3</a:t>
            </a:r>
            <a:r>
              <a:rPr lang="en-US" sz="1200" b="0" baseline="30000">
                <a:gradFill>
                  <a:gsLst>
                    <a:gs pos="1250">
                      <a:srgbClr val="1A1A1A"/>
                    </a:gs>
                    <a:gs pos="100000">
                      <a:srgbClr val="1A1A1A"/>
                    </a:gs>
                  </a:gsLst>
                  <a:lin ang="5400000" scaled="0"/>
                </a:gradFill>
              </a:rPr>
              <a:t>rd</a:t>
            </a:r>
            <a:r>
              <a:rPr lang="en-US" sz="1200" b="0">
                <a:gradFill>
                  <a:gsLst>
                    <a:gs pos="1250">
                      <a:srgbClr val="1A1A1A"/>
                    </a:gs>
                    <a:gs pos="100000">
                      <a:srgbClr val="1A1A1A"/>
                    </a:gs>
                  </a:gsLst>
                  <a:lin ang="5400000" scaled="0"/>
                </a:gradFill>
              </a:rPr>
              <a:t> party capabilities for internet traffic filtering</a:t>
            </a:r>
            <a:endParaRPr lang="en-US" sz="1200">
              <a:gradFill>
                <a:gsLst>
                  <a:gs pos="1250">
                    <a:srgbClr val="1A1A1A"/>
                  </a:gs>
                  <a:gs pos="100000">
                    <a:srgbClr val="1A1A1A"/>
                  </a:gs>
                </a:gsLst>
                <a:lin ang="5400000" scaled="0"/>
              </a:gradFill>
            </a:endParaRPr>
          </a:p>
        </p:txBody>
      </p:sp>
      <p:sp>
        <p:nvSpPr>
          <p:cNvPr id="4" name="Slide Number Placeholder 3"/>
          <p:cNvSpPr>
            <a:spLocks noGrp="1"/>
          </p:cNvSpPr>
          <p:nvPr>
            <p:ph type="sldNum" sz="quarter" idx="5"/>
          </p:nvPr>
        </p:nvSpPr>
        <p:spPr/>
        <p:txBody>
          <a:bodyPr/>
          <a:lstStyle/>
          <a:p>
            <a:fld id="{44302D6C-3BD7-4FB0-974C-93A758E24AAF}" type="slidenum">
              <a:rPr lang="en-US" smtClean="0"/>
              <a:t>35</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b="1">
                <a:highlight>
                  <a:srgbClr val="FFFF00"/>
                </a:highlight>
              </a:rPr>
              <a:t>Key Takeaway: </a:t>
            </a:r>
            <a:r>
              <a:rPr lang="en-US" b="0">
                <a:highlight>
                  <a:srgbClr val="FFFF00"/>
                </a:highlight>
              </a:rPr>
              <a:t>This is a depiction of a core services segment using native Azure controls (depicted within a single subscription)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endParaRP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More Information</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The Azure Firewall and WAF (in Application gateway) are designed natively with high availability and don’t require you to configure load balancers</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WAFs functionality is depicted here with a public IPs, but they can also use private IPs in your virtual network as a frontend as well.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Information at https://docs.microsoft.com/en-us/azure/application-gateway/waf-overview</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2/13/2020 7:16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This is a depiction of a core services segment using a Next Generation Firewall (NGFWs) with built in WAF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Enterprise customers frequently choose this configuration to utilize their existing licensing and skillsets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Note that these are instantiated as VMs running the appliance (not a service like the native capabilities), so you need to configure the appropriate subnets, routing, network virtual applications (NVAs), and load balancers for a resilient 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40</a:t>
            </a:fld>
            <a:endParaRPr lang="en-US"/>
          </a:p>
        </p:txBody>
      </p:sp>
    </p:spTree>
    <p:extLst>
      <p:ext uri="{BB962C8B-B14F-4D97-AF65-F5344CB8AC3E}">
        <p14:creationId xmlns:p14="http://schemas.microsoft.com/office/powerpoint/2010/main" val="359557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Azure includes basic Distributed Denial of Service (DDoS) protection, which can be upgraded to the Standard offering</a:t>
            </a:r>
            <a:endParaRPr lang="en-US">
              <a:highlight>
                <a:srgbClr val="FFFF00"/>
              </a:highlight>
            </a:endParaRPr>
          </a:p>
          <a:p>
            <a:endParaRPr lang="en-US">
              <a:highlight>
                <a:srgbClr val="FFFF00"/>
              </a:highlight>
            </a:endParaRPr>
          </a:p>
          <a:p>
            <a:r>
              <a:rPr lang="en-US">
                <a:highlight>
                  <a:srgbClr val="FFFF00"/>
                </a:highlight>
              </a:rPr>
              <a:t>The basic capabilities apply to all workloads in Azure as this protection is applied to all Microsoft properties on our network (which also include services like Office 365, Windows Update, Xbox Live, etc.)</a:t>
            </a:r>
          </a:p>
          <a:p>
            <a:endParaRPr lang="en-US">
              <a:highlight>
                <a:srgbClr val="FFFF00"/>
              </a:highlight>
            </a:endParaRPr>
          </a:p>
          <a:p>
            <a:r>
              <a:rPr lang="en-US">
                <a:highlight>
                  <a:srgbClr val="FFFF00"/>
                </a:highlight>
              </a:rPr>
              <a:t>The standard offering adds local visibility and control for your workloads with</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Advanced protection for your virtual network resources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Automatic mitigation for 60+ network layer attacks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Adaptive tuning via application traffic profiling and machine learning algorithm</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Real time monitoring and alerting in Azure Monitor</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Integration with WAF application layer protection</a:t>
            </a:r>
          </a:p>
          <a:p>
            <a:endParaRPr lang="en-US">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highlight>
                  <a:srgbClr val="FFFF00"/>
                </a:highlight>
              </a:rPr>
              <a:t>Note that resilience against some application-aware attacks also requires application architecture that can scale out (more VMs) vs. scaling up (bigger VMs). </a:t>
            </a:r>
            <a:endParaRPr lang="en-US" sz="140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a:p>
            <a:endParaRPr lang="en-US">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1">
                <a:gradFill>
                  <a:gsLst>
                    <a:gs pos="1250">
                      <a:srgbClr val="1A1A1A"/>
                    </a:gs>
                    <a:gs pos="100000">
                      <a:srgbClr val="1A1A1A"/>
                    </a:gs>
                  </a:gsLst>
                  <a:lin ang="5400000" scaled="0"/>
                </a:gradFill>
                <a:highlight>
                  <a:srgbClr val="FFFF00"/>
                </a:highlight>
              </a:rPr>
              <a:t>More information on Microsoft’s DDoS Mitigation Capabilities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Global distribution of attack traffic during large scale attacks​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25+ T</a:t>
            </a:r>
            <a:r>
              <a:rPr lang="en-US" sz="1200" b="0" i="0" u="none" strike="noStrike" kern="1200">
                <a:solidFill>
                  <a:schemeClr val="tx1"/>
                </a:solidFill>
                <a:effectLst/>
                <a:highlight>
                  <a:srgbClr val="FFFF00"/>
                </a:highlight>
                <a:latin typeface="+mn-lt"/>
                <a:ea typeface="+mn-ea"/>
                <a:cs typeface="+mn-cs"/>
              </a:rPr>
              <a:t>erabit-per-second (</a:t>
            </a:r>
            <a:r>
              <a:rPr lang="en-US" sz="1400" b="0" err="1">
                <a:gradFill>
                  <a:gsLst>
                    <a:gs pos="1250">
                      <a:srgbClr val="1A1A1A"/>
                    </a:gs>
                    <a:gs pos="100000">
                      <a:srgbClr val="1A1A1A"/>
                    </a:gs>
                  </a:gsLst>
                  <a:lin ang="5400000" scaled="0"/>
                </a:gradFill>
                <a:highlight>
                  <a:srgbClr val="FFFF00"/>
                </a:highlight>
              </a:rPr>
              <a:t>Tbps</a:t>
            </a:r>
            <a:r>
              <a:rPr lang="en-US" sz="1400" b="0">
                <a:gradFill>
                  <a:gsLst>
                    <a:gs pos="1250">
                      <a:srgbClr val="1A1A1A"/>
                    </a:gs>
                    <a:gs pos="100000">
                      <a:srgbClr val="1A1A1A"/>
                    </a:gs>
                  </a:gsLst>
                  <a:lin ang="5400000" scaled="0"/>
                </a:gradFill>
                <a:highlight>
                  <a:srgbClr val="FFFF00"/>
                </a:highlight>
              </a:rPr>
              <a:t>) global mitigation capacity</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Continuously profiles normal Public IP traffic</a:t>
            </a:r>
          </a:p>
          <a:p>
            <a:pPr marL="0" lvl="1" indent="0" defTabSz="914400">
              <a:spcBef>
                <a:spcPts val="0"/>
              </a:spcBef>
              <a:spcAft>
                <a:spcPts val="600"/>
              </a:spcAft>
              <a:buSzTx/>
              <a:buFont typeface="Arial" panose="020B0604020202020204" pitchFamily="34" charset="0"/>
              <a:buNone/>
              <a:defRPr/>
            </a:pPr>
            <a:endParaRPr lang="en-US" sz="1400" b="0">
              <a:gradFill>
                <a:gsLst>
                  <a:gs pos="1250">
                    <a:srgbClr val="1A1A1A"/>
                  </a:gs>
                  <a:gs pos="100000">
                    <a:srgbClr val="1A1A1A"/>
                  </a:gs>
                </a:gsLst>
                <a:lin ang="5400000" scaled="0"/>
              </a:gradFill>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0">
                <a:gradFill>
                  <a:gsLst>
                    <a:gs pos="1250">
                      <a:srgbClr val="1A1A1A"/>
                    </a:gs>
                    <a:gs pos="100000">
                      <a:srgbClr val="1A1A1A"/>
                    </a:gs>
                  </a:gsLst>
                  <a:lin ang="5400000" scaled="0"/>
                </a:gradFill>
                <a:highlight>
                  <a:srgbClr val="FFFF00"/>
                </a:highlight>
              </a:rPr>
              <a:t>https://docs.microsoft.com/en-us/azure/virtual-network/ddos-protection-overview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2/13/2020 7:16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1250">
                      <a:srgbClr val="1A1A1A"/>
                    </a:gs>
                    <a:gs pos="100000">
                      <a:srgbClr val="1A1A1A"/>
                    </a:gs>
                  </a:gsLst>
                  <a:lin ang="5400000" scaled="0"/>
                </a:gradFill>
              </a:rPr>
              <a:t>Key Takeaway: </a:t>
            </a:r>
            <a:r>
              <a:rPr lang="en-US" sz="1200" b="0" dirty="0">
                <a:gradFill>
                  <a:gsLst>
                    <a:gs pos="1250">
                      <a:srgbClr val="1A1A1A"/>
                    </a:gs>
                    <a:gs pos="100000">
                      <a:srgbClr val="1A1A1A"/>
                    </a:gs>
                  </a:gsLst>
                  <a:lin ang="5400000" scaled="0"/>
                </a:gradFill>
              </a:rPr>
              <a:t>You may want to deprecate and then discontinue some legacy security approaches as you move to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gradFill>
                <a:gsLst>
                  <a:gs pos="1250">
                    <a:srgbClr val="1A1A1A"/>
                  </a:gs>
                  <a:gs pos="100000">
                    <a:srgbClr val="1A1A1A"/>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1250">
                      <a:srgbClr val="1A1A1A"/>
                    </a:gs>
                    <a:gs pos="100000">
                      <a:srgbClr val="1A1A1A"/>
                    </a:gs>
                  </a:gsLst>
                  <a:lin ang="5400000" scaled="0"/>
                </a:gradFill>
              </a:rPr>
              <a:t>You can continue to use these technologies in Azure if you see value, but many organizations are not migrating these solutions to Azure, so these choices are explicitly surfaced. </a:t>
            </a:r>
          </a:p>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43</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7475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1491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guidance is structured to provide clear guidance to help simplify your Azure Security decisions</a:t>
            </a:r>
          </a:p>
          <a:p>
            <a:endParaRPr lang="en-US" dirty="0"/>
          </a:p>
          <a:p>
            <a:pPr marL="171450" indent="-171450">
              <a:buFont typeface="Arial" panose="020B0604020202020204" pitchFamily="34" charset="0"/>
              <a:buChar char="•"/>
            </a:pPr>
            <a:r>
              <a:rPr lang="en-US" b="1" dirty="0"/>
              <a:t>Guidance Type</a:t>
            </a:r>
          </a:p>
          <a:p>
            <a:pPr marL="628650" lvl="1" indent="-171450">
              <a:buFont typeface="Arial" panose="020B0604020202020204" pitchFamily="34" charset="0"/>
              <a:buChar char="•"/>
            </a:pPr>
            <a:r>
              <a:rPr lang="en-US" b="1" dirty="0"/>
              <a:t>Best Practices </a:t>
            </a:r>
            <a:r>
              <a:rPr lang="en-US" dirty="0"/>
              <a:t>– represent areas with a single recommended approach</a:t>
            </a:r>
          </a:p>
          <a:p>
            <a:pPr marL="628650" lvl="1" indent="-171450">
              <a:buFont typeface="Arial" panose="020B0604020202020204" pitchFamily="34" charset="0"/>
              <a:buChar char="•"/>
            </a:pPr>
            <a:r>
              <a:rPr lang="en-US" b="1" dirty="0"/>
              <a:t>Choices</a:t>
            </a:r>
            <a:r>
              <a:rPr lang="en-US" dirty="0"/>
              <a:t> – represent areas where one or more approaches are valid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Prioritization (Critical vs. General) </a:t>
            </a:r>
            <a:r>
              <a:rPr lang="en-US" dirty="0"/>
              <a:t>– This designation helps organizations prioritize which security measures to focus on first:</a:t>
            </a:r>
          </a:p>
          <a:p>
            <a:pPr marL="628650" lvl="1" indent="-171450">
              <a:buFont typeface="Arial" panose="020B0604020202020204" pitchFamily="34" charset="0"/>
              <a:buChar char="•"/>
            </a:pPr>
            <a:r>
              <a:rPr lang="en-US" b="1" dirty="0"/>
              <a:t>Organizations new to the cloud, </a:t>
            </a:r>
            <a:r>
              <a:rPr lang="en-US" dirty="0"/>
              <a:t>we have found this helps with identifying which security measures are urgent as they move to the cloud vs. those that can be deferred until after migration is underway. </a:t>
            </a:r>
          </a:p>
          <a:p>
            <a:pPr marL="628650" lvl="1" indent="-171450">
              <a:buFont typeface="Arial" panose="020B0604020202020204" pitchFamily="34" charset="0"/>
              <a:buChar char="•"/>
            </a:pPr>
            <a:r>
              <a:rPr lang="en-US" b="1" dirty="0"/>
              <a:t>Organizations are already operating on Azure </a:t>
            </a:r>
            <a:r>
              <a:rPr lang="en-US" dirty="0"/>
              <a:t>can use this as a prioritization for how to improve their security posture.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This guidance also includes a tracking spreadsheet to help track the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used by an organization to track status for Microsoft’s recommendations.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panose="020B0502040204020203" pitchFamily="34" charset="0"/>
                <a:ea typeface="+mn-ea"/>
                <a:cs typeface="+mn-cs"/>
              </a:rPr>
              <a:t>1. Context Setting</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a quick review of Secure Score capability (5-10 minutes)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the new Secure Score interface – you can sign up now (link at end) or wait a few weeks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Secure Score and Azure Security Compass are complementary (and we are continuing to iterate to make into a more seamless experience)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Compass </a:t>
            </a:r>
            <a:r>
              <a:rPr lang="en-US" sz="900" kern="1200" dirty="0">
                <a:solidFill>
                  <a:schemeClr val="tx1"/>
                </a:solidFill>
                <a:effectLst/>
                <a:latin typeface="Segoe UI" panose="020B0502040204020203" pitchFamily="34" charset="0"/>
                <a:ea typeface="+mn-ea"/>
                <a:cs typeface="+mn-cs"/>
              </a:rPr>
              <a:t>– Broad strategic/architectural design decisions </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intentionally build security plan/strategy?</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Center (ASC) </a:t>
            </a:r>
            <a:r>
              <a:rPr lang="en-US" sz="900" b="0" kern="1200" dirty="0">
                <a:solidFill>
                  <a:schemeClr val="tx1"/>
                </a:solidFill>
                <a:effectLst/>
                <a:latin typeface="Segoe UI" panose="020B0502040204020203" pitchFamily="34" charset="0"/>
                <a:ea typeface="+mn-ea"/>
                <a:cs typeface="+mn-cs"/>
              </a:rPr>
              <a:t>monitors a subset of these</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monitor detect vulnerabilities and threats?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Secure Score </a:t>
            </a:r>
            <a:r>
              <a:rPr lang="en-US" sz="900" b="0" kern="1200" dirty="0">
                <a:solidFill>
                  <a:schemeClr val="tx1"/>
                </a:solidFill>
                <a:effectLst/>
                <a:latin typeface="Segoe UI" panose="020B0502040204020203" pitchFamily="34" charset="0"/>
                <a:ea typeface="+mn-ea"/>
                <a:cs typeface="+mn-cs"/>
              </a:rPr>
              <a:t>is </a:t>
            </a:r>
            <a:r>
              <a:rPr lang="en-US" sz="900" kern="1200" dirty="0">
                <a:solidFill>
                  <a:schemeClr val="tx1"/>
                </a:solidFill>
                <a:effectLst/>
                <a:latin typeface="Segoe UI" panose="020B0502040204020203" pitchFamily="34" charset="0"/>
                <a:ea typeface="+mn-ea"/>
                <a:cs typeface="+mn-cs"/>
              </a:rPr>
              <a:t>measurement mechanism in ASC</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am I doing against Microsoft’s recommendations do I monitor detect vulnerabilities and threats?</a:t>
            </a:r>
          </a:p>
          <a:p>
            <a:endParaRPr lang="en-US" sz="900" b="1" kern="1200" dirty="0">
              <a:solidFill>
                <a:schemeClr val="tx1"/>
              </a:solidFill>
              <a:effectLst/>
              <a:latin typeface="Segoe UI" panose="020B0502040204020203" pitchFamily="34" charset="0"/>
              <a:ea typeface="+mn-ea"/>
              <a:cs typeface="+mn-cs"/>
            </a:endParaRPr>
          </a:p>
          <a:p>
            <a:r>
              <a:rPr lang="en-US" sz="900" b="1" kern="1200" dirty="0">
                <a:solidFill>
                  <a:schemeClr val="tx1"/>
                </a:solidFill>
                <a:effectLst/>
                <a:latin typeface="Segoe UI" panose="020B0502040204020203" pitchFamily="34" charset="0"/>
                <a:ea typeface="+mn-ea"/>
                <a:cs typeface="+mn-cs"/>
              </a:rPr>
              <a:t>2. Show Secure Score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Show Scoring (noting changes) and different categories and highlight a few items</a:t>
            </a:r>
          </a:p>
          <a:p>
            <a:pPr lvl="1"/>
            <a:r>
              <a:rPr lang="en-US" sz="900" i="1" kern="1200" dirty="0">
                <a:solidFill>
                  <a:schemeClr val="tx1"/>
                </a:solidFill>
                <a:effectLst/>
                <a:latin typeface="Segoe UI" panose="020B0502040204020203" pitchFamily="34" charset="0"/>
                <a:ea typeface="+mn-ea"/>
                <a:cs typeface="+mn-cs"/>
              </a:rPr>
              <a:t>Presage that we will be assigning these to their teams in 1</a:t>
            </a:r>
            <a:r>
              <a:rPr lang="en-US" sz="900" i="1" kern="1200" baseline="30000" dirty="0">
                <a:solidFill>
                  <a:schemeClr val="tx1"/>
                </a:solidFill>
                <a:effectLst/>
                <a:latin typeface="Segoe UI" panose="020B0502040204020203" pitchFamily="34" charset="0"/>
                <a:ea typeface="+mn-ea"/>
                <a:cs typeface="+mn-cs"/>
              </a:rPr>
              <a:t>st</a:t>
            </a:r>
            <a:r>
              <a:rPr lang="en-US" sz="900" i="1" kern="1200" dirty="0">
                <a:solidFill>
                  <a:schemeClr val="tx1"/>
                </a:solidFill>
                <a:effectLst/>
                <a:latin typeface="Segoe UI" panose="020B0502040204020203" pitchFamily="34" charset="0"/>
                <a:ea typeface="+mn-ea"/>
                <a:cs typeface="+mn-cs"/>
              </a:rPr>
              <a:t> best practice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Highlight </a:t>
            </a:r>
            <a:r>
              <a:rPr lang="en-US" sz="900" b="1" kern="1200" dirty="0">
                <a:solidFill>
                  <a:schemeClr val="tx1"/>
                </a:solidFill>
                <a:effectLst/>
                <a:latin typeface="Segoe UI" panose="020B0502040204020203" pitchFamily="34" charset="0"/>
                <a:ea typeface="+mn-ea"/>
                <a:cs typeface="+mn-cs"/>
              </a:rPr>
              <a:t>Quick Fix!</a:t>
            </a:r>
            <a:r>
              <a:rPr lang="en-US" sz="900" kern="1200" dirty="0">
                <a:solidFill>
                  <a:schemeClr val="tx1"/>
                </a:solidFill>
                <a:effectLst/>
                <a:latin typeface="Segoe UI" panose="020B0502040204020203" pitchFamily="34" charset="0"/>
                <a:ea typeface="+mn-ea"/>
                <a:cs typeface="+mn-cs"/>
              </a:rPr>
              <a:t> feature</a:t>
            </a:r>
          </a:p>
          <a:p>
            <a:pPr lvl="0"/>
            <a:r>
              <a:rPr lang="en-US" sz="900" kern="1200" dirty="0">
                <a:solidFill>
                  <a:schemeClr val="tx1"/>
                </a:solidFill>
                <a:effectLst/>
                <a:latin typeface="Segoe UI" panose="020B0502040204020203" pitchFamily="34" charset="0"/>
                <a:ea typeface="+mn-ea"/>
                <a:cs typeface="+mn-cs"/>
              </a:rPr>
              <a:t>Mention that your permissions will affect your score (can only measure what you have rights to see)</a:t>
            </a:r>
          </a:p>
          <a:p>
            <a:pPr lvl="0"/>
            <a:r>
              <a:rPr lang="en-US" sz="900" b="1" kern="1200" dirty="0">
                <a:solidFill>
                  <a:schemeClr val="tx1"/>
                </a:solidFill>
                <a:effectLst/>
                <a:latin typeface="Segoe UI" panose="020B0502040204020203" pitchFamily="34" charset="0"/>
                <a:ea typeface="+mn-ea"/>
                <a:cs typeface="+mn-cs"/>
              </a:rPr>
              <a:t>Note Changes - </a:t>
            </a:r>
            <a:r>
              <a:rPr lang="en-US" sz="900" kern="1200" dirty="0">
                <a:solidFill>
                  <a:schemeClr val="tx1"/>
                </a:solidFill>
                <a:effectLst/>
                <a:latin typeface="Segoe UI" panose="020B0502040204020203" pitchFamily="34" charset="0"/>
                <a:ea typeface="+mn-ea"/>
                <a:cs typeface="+mn-cs"/>
              </a:rPr>
              <a:t>Secure score updates for people already familiar with it </a:t>
            </a:r>
          </a:p>
          <a:p>
            <a:pPr lvl="1"/>
            <a:r>
              <a:rPr lang="en-US" sz="900" i="0" kern="1200" dirty="0">
                <a:solidFill>
                  <a:schemeClr val="tx1"/>
                </a:solidFill>
                <a:effectLst/>
                <a:latin typeface="Segoe UI" panose="020B0502040204020203" pitchFamily="34" charset="0"/>
                <a:ea typeface="+mn-ea"/>
                <a:cs typeface="+mn-cs"/>
              </a:rPr>
              <a:t>Recommendations are now grouped for clarity (by attack vectors / security controls)</a:t>
            </a:r>
          </a:p>
          <a:p>
            <a:pPr lvl="1"/>
            <a:r>
              <a:rPr lang="en-US" sz="900" i="0" kern="1200" dirty="0">
                <a:solidFill>
                  <a:schemeClr val="tx1"/>
                </a:solidFill>
                <a:effectLst/>
                <a:latin typeface="Segoe UI" panose="020B0502040204020203" pitchFamily="34" charset="0"/>
                <a:ea typeface="+mn-ea"/>
                <a:cs typeface="+mn-cs"/>
              </a:rPr>
              <a:t>Shift to percentage-based reporting for easier tracking/benchmarking </a:t>
            </a:r>
            <a:br>
              <a:rPr lang="en-US" sz="900" i="0" kern="1200" dirty="0">
                <a:solidFill>
                  <a:schemeClr val="tx1"/>
                </a:solidFill>
                <a:effectLst/>
                <a:latin typeface="Segoe UI" panose="020B0502040204020203" pitchFamily="34" charset="0"/>
                <a:ea typeface="+mn-ea"/>
                <a:cs typeface="+mn-cs"/>
              </a:rPr>
            </a:br>
            <a:r>
              <a:rPr lang="en-US" sz="900" i="1" kern="1200" dirty="0">
                <a:solidFill>
                  <a:schemeClr val="tx1"/>
                </a:solidFill>
                <a:effectLst/>
                <a:latin typeface="Segoe UI" panose="020B0502040204020203" pitchFamily="34" charset="0"/>
                <a:ea typeface="+mn-ea"/>
                <a:cs typeface="+mn-cs"/>
              </a:rPr>
              <a:t>(private preview is open as of Ignite Orlando 2019)</a:t>
            </a:r>
          </a:p>
          <a:p>
            <a:r>
              <a:rPr lang="en-US" sz="900" kern="1200" dirty="0">
                <a:solidFill>
                  <a:schemeClr val="tx1"/>
                </a:solidFill>
                <a:effectLst/>
                <a:latin typeface="Segoe UI" panose="020B0502040204020203" pitchFamily="34" charset="0"/>
                <a:ea typeface="+mn-ea"/>
                <a:cs typeface="+mn-cs"/>
              </a:rPr>
              <a:t> </a:t>
            </a:r>
          </a:p>
          <a:p>
            <a:r>
              <a:rPr lang="en-US" sz="900" b="1" kern="1200" dirty="0">
                <a:solidFill>
                  <a:schemeClr val="tx1"/>
                </a:solidFill>
                <a:effectLst/>
                <a:latin typeface="Segoe UI" panose="020B0502040204020203" pitchFamily="34" charset="0"/>
                <a:ea typeface="+mn-ea"/>
                <a:cs typeface="+mn-cs"/>
              </a:rPr>
              <a:t>Additional Context/Notes</a:t>
            </a:r>
            <a:endParaRPr lang="en-US" sz="900"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Azure Policy - </a:t>
            </a:r>
            <a:r>
              <a:rPr lang="en-US" sz="900" kern="1200" dirty="0">
                <a:solidFill>
                  <a:schemeClr val="tx1"/>
                </a:solidFill>
                <a:effectLst/>
                <a:latin typeface="Segoe UI" panose="020B0502040204020203" pitchFamily="34" charset="0"/>
                <a:ea typeface="+mn-ea"/>
                <a:cs typeface="+mn-cs"/>
              </a:rPr>
              <a:t>Mention that Azure policy is the underpinning of these recommendations and can also enforce a number of these things via the policy interface (Massive investment in ARM enabled this ability that is unique in the industry)</a:t>
            </a: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Hybrid Coverage </a:t>
            </a:r>
            <a:r>
              <a:rPr lang="en-US" sz="900" kern="1200" dirty="0">
                <a:solidFill>
                  <a:schemeClr val="tx1"/>
                </a:solidFill>
                <a:effectLst/>
                <a:latin typeface="Segoe UI" panose="020B0502040204020203" pitchFamily="34" charset="0"/>
                <a:ea typeface="+mn-ea"/>
                <a:cs typeface="+mn-cs"/>
              </a:rPr>
              <a:t>– Secure score can also include measurement of VMs hosted on-premises and on 3</a:t>
            </a:r>
            <a:r>
              <a:rPr lang="en-US" sz="900" kern="1200" baseline="30000" dirty="0">
                <a:solidFill>
                  <a:schemeClr val="tx1"/>
                </a:solidFill>
                <a:effectLst/>
                <a:latin typeface="Segoe UI" panose="020B0502040204020203" pitchFamily="34" charset="0"/>
                <a:ea typeface="+mn-ea"/>
                <a:cs typeface="+mn-cs"/>
              </a:rPr>
              <a:t>rd</a:t>
            </a:r>
            <a:r>
              <a:rPr lang="en-US" sz="900" kern="1200" dirty="0">
                <a:solidFill>
                  <a:schemeClr val="tx1"/>
                </a:solidFill>
                <a:effectLst/>
                <a:latin typeface="Segoe UI" panose="020B0502040204020203" pitchFamily="34" charset="0"/>
                <a:ea typeface="+mn-ea"/>
                <a:cs typeface="+mn-cs"/>
              </a:rPr>
              <a:t> party clouds (requires Azure Security Center Standard)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2/13/2020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3775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7058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2/13/2020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32230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4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8000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35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70486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857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30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483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55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19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235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97851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597630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2.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5" r:id="rId13"/>
    <p:sldLayoutId id="2147484856" r:id="rId14"/>
    <p:sldLayoutId id="2147484857" r:id="rId15"/>
    <p:sldLayoutId id="2147484858" r:id="rId16"/>
    <p:sldLayoutId id="2147484859" r:id="rId17"/>
    <p:sldLayoutId id="2147484861" r:id="rId18"/>
    <p:sldLayoutId id="2147484862" r:id="rId19"/>
    <p:sldLayoutId id="2147484863" r:id="rId20"/>
    <p:sldLayoutId id="2147484864" r:id="rId21"/>
    <p:sldLayoutId id="2147484865" r:id="rId22"/>
    <p:sldLayoutId id="2147484866" r:id="rId23"/>
    <p:sldLayoutId id="2147484867" r:id="rId24"/>
    <p:sldLayoutId id="2147484868" r:id="rId25"/>
    <p:sldLayoutId id="2147484869" r:id="rId26"/>
    <p:sldLayoutId id="2147484870" r:id="rId27"/>
    <p:sldLayoutId id="2147484871" r:id="rId28"/>
    <p:sldLayoutId id="2147484967" r:id="rId29"/>
    <p:sldLayoutId id="2147484979" r:id="rId3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75574908"/>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bba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24.xml"/><Relationship Id="rId3" Type="http://schemas.openxmlformats.org/officeDocument/2006/relationships/image" Target="../media/image40.png"/><Relationship Id="rId7" Type="http://schemas.openxmlformats.org/officeDocument/2006/relationships/slide" Target="slide14.xml"/><Relationship Id="rId12" Type="http://schemas.openxmlformats.org/officeDocument/2006/relationships/image" Target="../media/image43.png"/><Relationship Id="rId17" Type="http://schemas.openxmlformats.org/officeDocument/2006/relationships/image" Target="../media/image340.png"/><Relationship Id="rId2" Type="http://schemas.openxmlformats.org/officeDocument/2006/relationships/notesSlide" Target="../notesSlides/notesSlide9.xml"/><Relationship Id="rId16" Type="http://schemas.openxmlformats.org/officeDocument/2006/relationships/slide" Target="slide30.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320.png"/><Relationship Id="rId5" Type="http://schemas.openxmlformats.org/officeDocument/2006/relationships/image" Target="../media/image300.png"/><Relationship Id="rId15" Type="http://schemas.openxmlformats.org/officeDocument/2006/relationships/image" Target="../media/image44.png"/><Relationship Id="rId10" Type="http://schemas.openxmlformats.org/officeDocument/2006/relationships/slide" Target="slide16.xml"/><Relationship Id="rId4" Type="http://schemas.openxmlformats.org/officeDocument/2006/relationships/slide" Target="slide13.xml"/><Relationship Id="rId9" Type="http://schemas.openxmlformats.org/officeDocument/2006/relationships/image" Target="../media/image42.png"/><Relationship Id="rId14"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slide" Target="slide41.xml"/><Relationship Id="rId3" Type="http://schemas.openxmlformats.org/officeDocument/2006/relationships/image" Target="../media/image45.png"/><Relationship Id="rId7" Type="http://schemas.openxmlformats.org/officeDocument/2006/relationships/slide" Target="slide35.xml"/><Relationship Id="rId12" Type="http://schemas.openxmlformats.org/officeDocument/2006/relationships/image" Target="../media/image48.png"/><Relationship Id="rId17" Type="http://schemas.openxmlformats.org/officeDocument/2006/relationships/image" Target="../media/image390.png"/><Relationship Id="rId2" Type="http://schemas.openxmlformats.org/officeDocument/2006/relationships/notesSlide" Target="../notesSlides/notesSlide10.xml"/><Relationship Id="rId16"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370.png"/><Relationship Id="rId5" Type="http://schemas.openxmlformats.org/officeDocument/2006/relationships/image" Target="../media/image350.png"/><Relationship Id="rId15" Type="http://schemas.openxmlformats.org/officeDocument/2006/relationships/image" Target="../media/image49.png"/><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image" Target="../media/image47.png"/><Relationship Id="rId14" Type="http://schemas.openxmlformats.org/officeDocument/2006/relationships/image" Target="../media/image380.png"/></Relationships>
</file>

<file path=ppt/slides/_rels/slide1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aka.ms/AzureSecurityCompass-Videos" TargetMode="External"/><Relationship Id="rId7" Type="http://schemas.openxmlformats.org/officeDocument/2006/relationships/hyperlink" Target="https://aka.ms/MicrosoftSecurityPreviewProgram"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aka.ms/SecurityCommunity" TargetMode="External"/><Relationship Id="rId5" Type="http://schemas.openxmlformats.org/officeDocument/2006/relationships/hyperlink" Target="https://aka.ms/AzureSecurityArchitecture" TargetMode="External"/><Relationship Id="rId4" Type="http://schemas.openxmlformats.org/officeDocument/2006/relationships/hyperlink" Target="https://aka.ms/AzureSecurityCompas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docs.microsoft.com/en-us/azure/security-center/security-center-secure-score" TargetMode="External"/><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active-directory/authentication/howto-mfa-userstates" TargetMode="External"/><Relationship Id="rId3" Type="http://schemas.openxmlformats.org/officeDocument/2006/relationships/image" Target="../media/image51.png"/><Relationship Id="rId7" Type="http://schemas.openxmlformats.org/officeDocument/2006/relationships/hyperlink" Target="https://docs.microsoft.com/en-us/azure/active-directory/authentication/howto-authentication-phone-sign-i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aka.ms/HelloForBusiness" TargetMode="External"/><Relationship Id="rId5" Type="http://schemas.openxmlformats.org/officeDocument/2006/relationships/hyperlink" Target="https://channel9.msdn.com/events/Ignite/Microsoft-Ignite-Orlando-2017/BRK3016" TargetMode="External"/><Relationship Id="rId4" Type="http://schemas.openxmlformats.org/officeDocument/2006/relationships/image" Target="../media/image410.png"/><Relationship Id="rId9" Type="http://schemas.openxmlformats.org/officeDocument/2006/relationships/hyperlink" Target="http://aka.ms/secureworkstation" TargetMode="Externa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image" Target="../media/image531.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image" Target="../media/image53.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410.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530.png"/><Relationship Id="rId3" Type="http://schemas.openxmlformats.org/officeDocument/2006/relationships/image" Target="../media/image55.emf"/><Relationship Id="rId7" Type="http://schemas.openxmlformats.org/officeDocument/2006/relationships/image" Target="../media/image460.png"/><Relationship Id="rId12" Type="http://schemas.openxmlformats.org/officeDocument/2006/relationships/hyperlink" Target="https://docs.microsoft.com/en-us/azure/governance/management-groups/" TargetMode="External"/><Relationship Id="rId17" Type="http://schemas.openxmlformats.org/officeDocument/2006/relationships/slide" Target="slide20.xml"/><Relationship Id="rId2" Type="http://schemas.openxmlformats.org/officeDocument/2006/relationships/notesSlide" Target="../notesSlides/notesSlide14.xml"/><Relationship Id="rId20"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slide" Target="slide21.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3.png"/><Relationship Id="rId10" Type="http://schemas.openxmlformats.org/officeDocument/2006/relationships/image" Target="../media/image490.png"/><Relationship Id="rId19"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image" Target="../media/image59.svg"/><Relationship Id="rId14" Type="http://schemas.openxmlformats.org/officeDocument/2006/relationships/image" Target="../media/image62.svg"/></Relationships>
</file>

<file path=ppt/slides/_rels/slide18.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78.svg"/><Relationship Id="rId26" Type="http://schemas.openxmlformats.org/officeDocument/2006/relationships/image" Target="../media/image82.png"/><Relationship Id="rId3" Type="http://schemas.openxmlformats.org/officeDocument/2006/relationships/image" Target="../media/image65.png"/><Relationship Id="rId21" Type="http://schemas.openxmlformats.org/officeDocument/2006/relationships/image" Target="NULL"/><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7.png"/><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20" Type="http://schemas.openxmlformats.org/officeDocument/2006/relationships/slide" Target="NULL"/><Relationship Id="rId29" Type="http://schemas.openxmlformats.org/officeDocument/2006/relationships/image" Target="NULL"/><Relationship Id="rId1" Type="http://schemas.openxmlformats.org/officeDocument/2006/relationships/slideLayout" Target="../slideLayouts/slideLayout37.xml"/><Relationship Id="rId6" Type="http://schemas.openxmlformats.org/officeDocument/2006/relationships/image" Target="../media/image68.svg"/><Relationship Id="rId11" Type="http://schemas.openxmlformats.org/officeDocument/2006/relationships/image" Target="../media/image73.png"/><Relationship Id="rId24" Type="http://schemas.openxmlformats.org/officeDocument/2006/relationships/image" Target="../media/image81.png"/><Relationship Id="rId32" Type="http://schemas.openxmlformats.org/officeDocument/2006/relationships/image" Target="../media/image85.png"/><Relationship Id="rId5" Type="http://schemas.openxmlformats.org/officeDocument/2006/relationships/image" Target="../media/image67.png"/><Relationship Id="rId15" Type="http://schemas.openxmlformats.org/officeDocument/2006/relationships/slide" Target="NULL"/><Relationship Id="rId23" Type="http://schemas.openxmlformats.org/officeDocument/2006/relationships/image" Target="NULL"/><Relationship Id="rId28" Type="http://schemas.openxmlformats.org/officeDocument/2006/relationships/image" Target="../media/image83.png"/><Relationship Id="rId10" Type="http://schemas.openxmlformats.org/officeDocument/2006/relationships/image" Target="../media/image72.png"/><Relationship Id="rId19" Type="http://schemas.openxmlformats.org/officeDocument/2006/relationships/image" Target="../media/image79.png"/><Relationship Id="rId31" Type="http://schemas.openxmlformats.org/officeDocument/2006/relationships/image" Target="NULL"/><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image" Target="NULL"/><Relationship Id="rId30" Type="http://schemas.openxmlformats.org/officeDocument/2006/relationships/image" Target="../media/image84.png"/><Relationship Id="rId8" Type="http://schemas.openxmlformats.org/officeDocument/2006/relationships/image" Target="../media/image70.emf"/></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90.sv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svg"/><Relationship Id="rId9" Type="http://schemas.openxmlformats.org/officeDocument/2006/relationships/image" Target="../media/image93.sv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0.svg"/><Relationship Id="rId3" Type="http://schemas.openxmlformats.org/officeDocument/2006/relationships/image" Target="../media/image87.png"/><Relationship Id="rId7" Type="http://schemas.openxmlformats.org/officeDocument/2006/relationships/image" Target="../media/image93.svg"/><Relationship Id="rId12"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8.svg"/><Relationship Id="rId9" Type="http://schemas.openxmlformats.org/officeDocument/2006/relationships/image" Target="../media/image95.sv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00.jpg"/><Relationship Id="rId4" Type="http://schemas.openxmlformats.org/officeDocument/2006/relationships/image" Target="../media/image99.svg"/></Relationships>
</file>

<file path=ppt/slides/_rels/slide2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103.png"/><Relationship Id="rId3" Type="http://schemas.openxmlformats.org/officeDocument/2006/relationships/image" Target="../media/image51.png"/><Relationship Id="rId7" Type="http://schemas.openxmlformats.org/officeDocument/2006/relationships/image" Target="../media/image101.png"/><Relationship Id="rId12" Type="http://schemas.openxmlformats.org/officeDocument/2006/relationships/image" Target="../media/image102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hyperlink" Target="https://aka.ms/ASC_Export" TargetMode="External"/><Relationship Id="rId11" Type="http://schemas.openxmlformats.org/officeDocument/2006/relationships/slide" Target="slide26.xml"/><Relationship Id="rId5" Type="http://schemas.openxmlformats.org/officeDocument/2006/relationships/image" Target="../media/image510.png"/><Relationship Id="rId1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slide" Target="slide10.xml"/><Relationship Id="rId9" Type="http://schemas.openxmlformats.org/officeDocument/2006/relationships/image" Target="../media/image1010.png"/><Relationship Id="rId14" Type="http://schemas.openxmlformats.org/officeDocument/2006/relationships/slide" Target="slide27.xml"/></Relationships>
</file>

<file path=ppt/slides/_rels/slide25.xml.rels><?xml version="1.0" encoding="UTF-8" standalone="yes"?>
<Relationships xmlns="http://schemas.openxmlformats.org/package/2006/relationships"><Relationship Id="rId8" Type="http://schemas.openxmlformats.org/officeDocument/2006/relationships/hyperlink" Target="https://cloudblogs.microsoft.com/microsoftsecure/2018/12/03/insights-from-the-mitre-attack-based-evaluation-of-windows-defender-atp/" TargetMode="External"/><Relationship Id="rId3" Type="http://schemas.openxmlformats.org/officeDocument/2006/relationships/image" Target="../media/image51.png"/><Relationship Id="rId7" Type="http://schemas.openxmlformats.org/officeDocument/2006/relationships/hyperlink" Target="https://www.microsoft.com/en-us/security/operations/intelligence" TargetMode="External"/><Relationship Id="rId12"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docs.microsoft.com/en-us/azure/security-center/security-center-alerts-type" TargetMode="External"/><Relationship Id="rId11" Type="http://schemas.openxmlformats.org/officeDocument/2006/relationships/image" Target="../media/image107.png"/><Relationship Id="rId5" Type="http://schemas.openxmlformats.org/officeDocument/2006/relationships/image" Target="../media/image105.png"/><Relationship Id="rId10" Type="http://schemas.openxmlformats.org/officeDocument/2006/relationships/image" Target="../media/image106.png"/><Relationship Id="rId4" Type="http://schemas.openxmlformats.org/officeDocument/2006/relationships/image" Target="../media/image410.png"/><Relationship Id="rId9" Type="http://schemas.openxmlformats.org/officeDocument/2006/relationships/hyperlink" Target="https://docs.microsoft.com/en-us/azure/security-center/security-center-get-started" TargetMode="External"/></Relationships>
</file>

<file path=ppt/slides/_rels/slide26.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115.png"/><Relationship Id="rId3" Type="http://schemas.openxmlformats.org/officeDocument/2006/relationships/diagramData" Target="../diagrams/data1.xml"/><Relationship Id="rId21" Type="http://schemas.openxmlformats.org/officeDocument/2006/relationships/image" Target="../media/image118.png"/><Relationship Id="rId34" Type="http://schemas.openxmlformats.org/officeDocument/2006/relationships/image" Target="../media/image127.png"/><Relationship Id="rId7" Type="http://schemas.microsoft.com/office/2007/relationships/diagramDrawing" Target="../diagrams/drawing1.xml"/><Relationship Id="rId12" Type="http://schemas.openxmlformats.org/officeDocument/2006/relationships/image" Target="../media/image110.png"/><Relationship Id="rId17" Type="http://schemas.openxmlformats.org/officeDocument/2006/relationships/image" Target="../media/image114.png"/><Relationship Id="rId33" Type="http://schemas.openxmlformats.org/officeDocument/2006/relationships/image" Target="../media/image126.svg"/><Relationship Id="rId2" Type="http://schemas.openxmlformats.org/officeDocument/2006/relationships/notesSlide" Target="../notesSlides/notesSlide23.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120.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70.emf"/><Relationship Id="rId24" Type="http://schemas.openxmlformats.org/officeDocument/2006/relationships/image" Target="../media/image121.png"/><Relationship Id="rId32" Type="http://schemas.openxmlformats.org/officeDocument/2006/relationships/image" Target="../media/image125.png"/><Relationship Id="rId5" Type="http://schemas.openxmlformats.org/officeDocument/2006/relationships/diagramQuickStyle" Target="../diagrams/quickStyle1.xml"/><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6.png"/><Relationship Id="rId31" Type="http://schemas.openxmlformats.org/officeDocument/2006/relationships/image" Target="../media/image124.svg"/><Relationship Id="rId4" Type="http://schemas.openxmlformats.org/officeDocument/2006/relationships/diagramLayout" Target="../diagrams/layout1.xml"/><Relationship Id="rId9" Type="http://schemas.openxmlformats.org/officeDocument/2006/relationships/image" Target="../media/image55.emf"/><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110.png"/><Relationship Id="rId30" Type="http://schemas.openxmlformats.org/officeDocument/2006/relationships/image" Target="../media/image123.png"/><Relationship Id="rId35" Type="http://schemas.openxmlformats.org/officeDocument/2006/relationships/image" Target="../media/image1270.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29.sv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26.xml"/><Relationship Id="rId16" Type="http://schemas.openxmlformats.org/officeDocument/2006/relationships/image" Target="../media/image143.emf"/><Relationship Id="rId1" Type="http://schemas.openxmlformats.org/officeDocument/2006/relationships/slideLayout" Target="../slideLayouts/slideLayout30.xml"/><Relationship Id="rId6" Type="http://schemas.openxmlformats.org/officeDocument/2006/relationships/image" Target="../media/image133.emf"/><Relationship Id="rId11" Type="http://schemas.openxmlformats.org/officeDocument/2006/relationships/image" Target="../media/image138.png"/><Relationship Id="rId5" Type="http://schemas.openxmlformats.org/officeDocument/2006/relationships/image" Target="../media/image132.emf"/><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3.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aka.ms/CyberHygien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51.png"/><Relationship Id="rId7" Type="http://schemas.openxmlformats.org/officeDocument/2006/relationships/image" Target="../media/image146.png"/><Relationship Id="rId12"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www.owasp.org/index.php/OWASP_AppSec_Pipeline#tab=Main" TargetMode="External"/><Relationship Id="rId11" Type="http://schemas.openxmlformats.org/officeDocument/2006/relationships/image" Target="../media/image148.png"/><Relationship Id="rId5" Type="http://schemas.openxmlformats.org/officeDocument/2006/relationships/hyperlink" Target="https://azsk.azurewebsites.net/" TargetMode="External"/><Relationship Id="rId10" Type="http://schemas.openxmlformats.org/officeDocument/2006/relationships/image" Target="../media/image1460.png"/><Relationship Id="rId4" Type="http://schemas.openxmlformats.org/officeDocument/2006/relationships/image" Target="../media/image410.png"/><Relationship Id="rId9" Type="http://schemas.openxmlformats.org/officeDocument/2006/relationships/image" Target="../media/image147.png"/></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svg"/><Relationship Id="rId7" Type="http://schemas.openxmlformats.org/officeDocument/2006/relationships/image" Target="../media/image154.svg"/><Relationship Id="rId2" Type="http://schemas.openxmlformats.org/officeDocument/2006/relationships/image" Target="../media/image149.png"/><Relationship Id="rId1" Type="http://schemas.openxmlformats.org/officeDocument/2006/relationships/slideLayout" Target="../slideLayouts/slideLayout9.xml"/><Relationship Id="rId6" Type="http://schemas.openxmlformats.org/officeDocument/2006/relationships/image" Target="../media/image153.png"/><Relationship Id="rId11" Type="http://schemas.openxmlformats.org/officeDocument/2006/relationships/image" Target="../media/image410.png"/><Relationship Id="rId5" Type="http://schemas.openxmlformats.org/officeDocument/2006/relationships/image" Target="../media/image152.svg"/><Relationship Id="rId10" Type="http://schemas.openxmlformats.org/officeDocument/2006/relationships/image" Target="../media/image51.png"/><Relationship Id="rId4" Type="http://schemas.openxmlformats.org/officeDocument/2006/relationships/image" Target="../media/image151.png"/><Relationship Id="rId9" Type="http://schemas.openxmlformats.org/officeDocument/2006/relationships/image" Target="../media/image156.svg"/></Relationships>
</file>

<file path=ppt/slides/_rels/slide32.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60.svg"/><Relationship Id="rId5" Type="http://schemas.openxmlformats.org/officeDocument/2006/relationships/image" Target="../media/image159.png"/><Relationship Id="rId10" Type="http://schemas.openxmlformats.org/officeDocument/2006/relationships/image" Target="../media/image410.png"/><Relationship Id="rId4" Type="http://schemas.openxmlformats.org/officeDocument/2006/relationships/image" Target="../media/image158.sv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54.png"/><Relationship Id="rId7" Type="http://schemas.openxmlformats.org/officeDocument/2006/relationships/image" Target="../media/image166.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530.png"/><Relationship Id="rId5" Type="http://schemas.openxmlformats.org/officeDocument/2006/relationships/image" Target="../media/image165.png"/><Relationship Id="rId10" Type="http://schemas.openxmlformats.org/officeDocument/2006/relationships/image" Target="../media/image1520.png"/><Relationship Id="rId4" Type="http://schemas.openxmlformats.org/officeDocument/2006/relationships/image" Target="../media/image36.svg"/><Relationship Id="rId9" Type="http://schemas.openxmlformats.org/officeDocument/2006/relationships/image" Target="../media/image164.png"/></Relationships>
</file>

<file path=ppt/slides/_rels/slide36.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70.png"/><Relationship Id="rId5" Type="http://schemas.openxmlformats.org/officeDocument/2006/relationships/image" Target="../media/image169.png"/><Relationship Id="rId10" Type="http://schemas.openxmlformats.org/officeDocument/2006/relationships/image" Target="../media/image1590.png"/><Relationship Id="rId4" Type="http://schemas.openxmlformats.org/officeDocument/2006/relationships/image" Target="../media/image168.svg"/><Relationship Id="rId9" Type="http://schemas.openxmlformats.org/officeDocument/2006/relationships/image" Target="../media/image171.png"/></Relationships>
</file>

<file path=ppt/slides/_rels/slide37.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77.svg"/></Relationships>
</file>

<file path=ppt/slides/_rels/slide3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18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emf"/><Relationship Id="rId9" Type="http://schemas.openxmlformats.org/officeDocument/2006/relationships/image" Target="../media/image18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services/application-gateway/" TargetMode="External"/><Relationship Id="rId7" Type="http://schemas.openxmlformats.org/officeDocument/2006/relationships/image" Target="../media/image152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720.png"/><Relationship Id="rId4" Type="http://schemas.openxmlformats.org/officeDocument/2006/relationships/image" Target="../media/image184.png"/></Relationships>
</file>

<file path=ppt/slides/_rels/slide41.xml.rels><?xml version="1.0" encoding="UTF-8" standalone="yes"?>
<Relationships xmlns="http://schemas.openxmlformats.org/package/2006/relationships"><Relationship Id="rId13" Type="http://schemas.openxmlformats.org/officeDocument/2006/relationships/image" Target="../media/image186.png"/><Relationship Id="rId3" Type="http://schemas.openxmlformats.org/officeDocument/2006/relationships/hyperlink" Target="https://docs.microsoft.com/en-us/azure/virtual-network/ddos-protection-overview" TargetMode="External"/><Relationship Id="rId12" Type="http://schemas.openxmlformats.org/officeDocument/2006/relationships/image" Target="../media/image1850.png"/><Relationship Id="rId7" Type="http://schemas.openxmlformats.org/officeDocument/2006/relationships/image" Target="../media/image1740.png"/><Relationship Id="rId2" Type="http://schemas.openxmlformats.org/officeDocument/2006/relationships/notesSlide" Target="../notesSlides/notesSlide35.xml"/><Relationship Id="rId1" Type="http://schemas.openxmlformats.org/officeDocument/2006/relationships/slideLayout" Target="../slideLayouts/slideLayout9.xml"/><Relationship Id="rId11" Type="http://schemas.openxmlformats.org/officeDocument/2006/relationships/slide" Target="slide2.xml"/><Relationship Id="rId10" Type="http://schemas.openxmlformats.org/officeDocument/2006/relationships/image" Target="../media/image185.png"/><Relationship Id="rId4" Type="http://schemas.openxmlformats.org/officeDocument/2006/relationships/image" Target="../media/image164.png"/><Relationship Id="rId9" Type="http://schemas.openxmlformats.org/officeDocument/2006/relationships/image" Target="../media/image1520.png"/></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4.png"/><Relationship Id="rId3" Type="http://schemas.openxmlformats.org/officeDocument/2006/relationships/image" Target="../media/image187.tiff"/><Relationship Id="rId7" Type="http://schemas.openxmlformats.org/officeDocument/2006/relationships/image" Target="../media/image191.png"/><Relationship Id="rId12" Type="http://schemas.microsoft.com/office/2007/relationships/hdphoto" Target="../media/hdphoto4.wdp"/><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90.svg"/><Relationship Id="rId11" Type="http://schemas.openxmlformats.org/officeDocument/2006/relationships/image" Target="../media/image193.png"/><Relationship Id="rId5" Type="http://schemas.openxmlformats.org/officeDocument/2006/relationships/image" Target="../media/image189.png"/><Relationship Id="rId15" Type="http://schemas.openxmlformats.org/officeDocument/2006/relationships/image" Target="../media/image195.png"/><Relationship Id="rId10" Type="http://schemas.microsoft.com/office/2007/relationships/hdphoto" Target="../media/hdphoto3.wdp"/><Relationship Id="rId4" Type="http://schemas.openxmlformats.org/officeDocument/2006/relationships/image" Target="../media/image188.png"/><Relationship Id="rId9" Type="http://schemas.openxmlformats.org/officeDocument/2006/relationships/image" Target="../media/image192.png"/><Relationship Id="rId1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520.png"/><Relationship Id="rId5" Type="http://schemas.openxmlformats.org/officeDocument/2006/relationships/image" Target="../media/image164.png"/><Relationship Id="rId4" Type="http://schemas.openxmlformats.org/officeDocument/2006/relationships/image" Target="../media/image36.svg"/></Relationships>
</file>

<file path=ppt/slides/_rels/slide4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aka.ms/AzureSecurityCompass-Videos" TargetMode="External"/><Relationship Id="rId7" Type="http://schemas.openxmlformats.org/officeDocument/2006/relationships/hyperlink" Target="https://aka.ms/MicrosoftSecurityPreviewProgram" TargetMode="Externa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hyperlink" Target="https://aka.ms/SecurityCommunity" TargetMode="External"/><Relationship Id="rId5" Type="http://schemas.openxmlformats.org/officeDocument/2006/relationships/hyperlink" Target="https://aka.ms/AzureSecurityArchitecture" TargetMode="External"/><Relationship Id="rId4" Type="http://schemas.openxmlformats.org/officeDocument/2006/relationships/hyperlink" Target="https://aka.ms/AzureSecurityCompas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aka.ms/AzureSecurityCompass" TargetMode="External"/><Relationship Id="rId18" Type="http://schemas.openxmlformats.org/officeDocument/2006/relationships/image" Target="../media/image30.png"/><Relationship Id="rId26" Type="http://schemas.openxmlformats.org/officeDocument/2006/relationships/image" Target="../media/image341.png"/><Relationship Id="rId3" Type="http://schemas.openxmlformats.org/officeDocument/2006/relationships/image" Target="../media/image18.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hyperlink" Target="https://aka.ms/AzureSecurityArchitecture" TargetMode="External"/><Relationship Id="rId17" Type="http://schemas.openxmlformats.org/officeDocument/2006/relationships/image" Target="../media/image29.png"/><Relationship Id="rId25" Type="http://schemas.openxmlformats.org/officeDocument/2006/relationships/slide" Target="slide7.xml"/><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27.png"/><Relationship Id="rId23" Type="http://schemas.openxmlformats.org/officeDocument/2006/relationships/image" Target="../media/image331.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aka.ms/AzureSecurityCompass-Videos" TargetMode="External"/><Relationship Id="rId22"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Top 10 Azure Security </a:t>
            </a:r>
            <a:br>
              <a:rPr lang="en-US" dirty="0"/>
            </a:br>
            <a:r>
              <a:rPr lang="en-US" dirty="0"/>
              <a:t>Best Practices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692771"/>
          </a:xfrm>
        </p:spPr>
        <p:txBody>
          <a:bodyPr/>
          <a:lstStyle/>
          <a:p>
            <a:r>
              <a:rPr lang="en-US" b="1" dirty="0"/>
              <a:t>Abbas Kudrati</a:t>
            </a:r>
          </a:p>
          <a:p>
            <a:r>
              <a:rPr lang="en-US" b="1" dirty="0"/>
              <a:t>Chief Cybersecurity Advisor </a:t>
            </a:r>
          </a:p>
          <a:p>
            <a:r>
              <a:rPr lang="en-US" dirty="0"/>
              <a:t>Microsoft Asia</a:t>
            </a:r>
          </a:p>
          <a:p>
            <a:r>
              <a:rPr lang="en-US" dirty="0">
                <a:hlinkClick r:id="rId2"/>
              </a:rPr>
              <a:t>https://aka.ms/abbas</a:t>
            </a:r>
            <a:r>
              <a:rPr lang="en-US" dirty="0"/>
              <a:t> </a:t>
            </a:r>
          </a:p>
          <a:p>
            <a:endParaRPr lang="en-US" dirty="0"/>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2</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3</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4</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5</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1 - 5</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Operationalize Secure Score for cleaning up risk</a:t>
            </a:r>
            <a:endParaRPr lang="en-US" sz="18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Passwordless or MFA for admins</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Enterprise segmentation </a:t>
            </a:r>
            <a:br>
              <a:rPr lang="en-US" sz="1800" b="1" dirty="0">
                <a:solidFill>
                  <a:schemeClr val="tx1"/>
                </a:solidFill>
                <a:latin typeface="+mj-lt"/>
              </a:rPr>
            </a:br>
            <a:r>
              <a:rPr lang="en-US" sz="1800" b="1" dirty="0">
                <a:solidFill>
                  <a:schemeClr val="tx1"/>
                </a:solidFill>
                <a:latin typeface="+mj-lt"/>
              </a:rPr>
              <a:t>&amp; Zero Trust preparation</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Enable Threat Protection for Azure Resources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Follow guidance to secure your DevOps</a:t>
            </a:r>
            <a:endParaRPr lang="en-US" sz="1800" dirty="0">
              <a:solidFill>
                <a:schemeClr val="tx1"/>
              </a:solidFill>
              <a:latin typeface="+mj-lt"/>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70D81F04-FDD7-4DF6-BB04-2B40FA6CBCD7}"/>
                  </a:ext>
                </a:extLst>
              </p:cNvPr>
              <p:cNvGraphicFramePr>
                <a:graphicFrameLocks noChangeAspect="1"/>
              </p:cNvGraphicFramePr>
              <p:nvPr>
                <p:extLst>
                  <p:ext uri="{D42A27DB-BD31-4B8C-83A1-F6EECF244321}">
                    <p14:modId xmlns:p14="http://schemas.microsoft.com/office/powerpoint/2010/main" val="1002413030"/>
                  </p:ext>
                </p:extLst>
              </p:nvPr>
            </p:nvGraphicFramePr>
            <p:xfrm>
              <a:off x="588264" y="2402112"/>
              <a:ext cx="2139696" cy="1203579"/>
            </p:xfrm>
            <a:graphic>
              <a:graphicData uri="http://schemas.microsoft.com/office/powerpoint/2016/sectionzoom">
                <psez:sectionZm>
                  <psez:sectionZmObj sectionId="{52B1D70C-2143-48F0-8544-D97B4C139F4B}">
                    <psez:zmPr id="{847FDEC4-E411-47A5-9D29-29B62B427254}"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70D81F04-FDD7-4DF6-BB04-2B40FA6CBCD7}"/>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92E0171-2278-48B1-92E1-EC1DDD618C5B}"/>
                  </a:ext>
                </a:extLst>
              </p:cNvPr>
              <p:cNvGraphicFramePr>
                <a:graphicFrameLocks noChangeAspect="1"/>
              </p:cNvGraphicFramePr>
              <p:nvPr>
                <p:extLst>
                  <p:ext uri="{D42A27DB-BD31-4B8C-83A1-F6EECF244321}">
                    <p14:modId xmlns:p14="http://schemas.microsoft.com/office/powerpoint/2010/main" val="4155107421"/>
                  </p:ext>
                </p:extLst>
              </p:nvPr>
            </p:nvGraphicFramePr>
            <p:xfrm>
              <a:off x="2808233" y="2402112"/>
              <a:ext cx="2139696" cy="1203579"/>
            </p:xfrm>
            <a:graphic>
              <a:graphicData uri="http://schemas.microsoft.com/office/powerpoint/2016/sectionzoom">
                <psez:sectionZm>
                  <psez:sectionZmObj sectionId="{F4123FBF-2184-441A-A3D6-279F413BED52}">
                    <psez:zmPr id="{7A7BF0D5-166D-4D94-8CB7-1D713ABA509B}"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0" name="Section Zoom 19">
                <a:hlinkClick r:id="rId7" action="ppaction://hlinksldjump"/>
                <a:extLst>
                  <a:ext uri="{FF2B5EF4-FFF2-40B4-BE49-F238E27FC236}">
                    <a16:creationId xmlns:a16="http://schemas.microsoft.com/office/drawing/2014/main" id="{B92E0171-2278-48B1-92E1-EC1DDD618C5B}"/>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9E74097D-A598-43C8-B656-49B794CA4D2F}"/>
                  </a:ext>
                </a:extLst>
              </p:cNvPr>
              <p:cNvGraphicFramePr>
                <a:graphicFrameLocks noChangeAspect="1"/>
              </p:cNvGraphicFramePr>
              <p:nvPr>
                <p:extLst>
                  <p:ext uri="{D42A27DB-BD31-4B8C-83A1-F6EECF244321}">
                    <p14:modId xmlns:p14="http://schemas.microsoft.com/office/powerpoint/2010/main" val="2971842820"/>
                  </p:ext>
                </p:extLst>
              </p:nvPr>
            </p:nvGraphicFramePr>
            <p:xfrm>
              <a:off x="5028201" y="2402112"/>
              <a:ext cx="2139696" cy="1203579"/>
            </p:xfrm>
            <a:graphic>
              <a:graphicData uri="http://schemas.microsoft.com/office/powerpoint/2016/sectionzoom">
                <psez:sectionZm>
                  <psez:sectionZmObj sectionId="{4581959B-3873-42F6-9724-B804826AFB29}">
                    <psez:zmPr id="{378BB179-B150-4958-BB13-FC11CB3A0BA5}"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2" name="Section Zoom 21">
                <a:hlinkClick r:id="rId10" action="ppaction://hlinksldjump"/>
                <a:extLst>
                  <a:ext uri="{FF2B5EF4-FFF2-40B4-BE49-F238E27FC236}">
                    <a16:creationId xmlns:a16="http://schemas.microsoft.com/office/drawing/2014/main" id="{9E74097D-A598-43C8-B656-49B794CA4D2F}"/>
                  </a:ext>
                </a:extLst>
              </p:cNvPr>
              <p:cNvPicPr>
                <a:picLocks noGrp="1" noRot="1" noChangeAspect="1" noMove="1" noResize="1" noEditPoints="1" noAdjustHandles="1" noChangeArrowheads="1" noChangeShapeType="1"/>
              </p:cNvPicPr>
              <p:nvPr/>
            </p:nvPicPr>
            <p:blipFill>
              <a:blip r:embed="rId11"/>
              <a:stretch>
                <a:fillRect/>
              </a:stretch>
            </p:blipFill>
            <p:spPr>
              <a:xfrm>
                <a:off x="5028201"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BFD768C-01C2-4F67-A922-FCA0AFEE9681}"/>
                  </a:ext>
                </a:extLst>
              </p:cNvPr>
              <p:cNvGraphicFramePr>
                <a:graphicFrameLocks noChangeAspect="1"/>
              </p:cNvGraphicFramePr>
              <p:nvPr>
                <p:extLst>
                  <p:ext uri="{D42A27DB-BD31-4B8C-83A1-F6EECF244321}">
                    <p14:modId xmlns:p14="http://schemas.microsoft.com/office/powerpoint/2010/main" val="2061717702"/>
                  </p:ext>
                </p:extLst>
              </p:nvPr>
            </p:nvGraphicFramePr>
            <p:xfrm>
              <a:off x="7248170" y="2402112"/>
              <a:ext cx="2139696" cy="1203579"/>
            </p:xfrm>
            <a:graphic>
              <a:graphicData uri="http://schemas.microsoft.com/office/powerpoint/2016/sectionzoom">
                <psez:sectionZm>
                  <psez:sectionZmObj sectionId="{63AD66AD-92FC-47BD-A9D7-1C36DDBDF1D1}">
                    <psez:zmPr id="{CA029AB4-B286-4F9D-8348-1DBC8F6FEAB3}"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3" name="Section Zoom 22">
                <a:hlinkClick r:id="rId13" action="ppaction://hlinksldjump"/>
                <a:extLst>
                  <a:ext uri="{FF2B5EF4-FFF2-40B4-BE49-F238E27FC236}">
                    <a16:creationId xmlns:a16="http://schemas.microsoft.com/office/drawing/2014/main" id="{8BFD768C-01C2-4F67-A922-FCA0AFEE9681}"/>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6FCC813A-F0D0-4429-8B7F-89313BF248D3}"/>
                  </a:ext>
                </a:extLst>
              </p:cNvPr>
              <p:cNvGraphicFramePr>
                <a:graphicFrameLocks noChangeAspect="1"/>
              </p:cNvGraphicFramePr>
              <p:nvPr>
                <p:extLst>
                  <p:ext uri="{D42A27DB-BD31-4B8C-83A1-F6EECF244321}">
                    <p14:modId xmlns:p14="http://schemas.microsoft.com/office/powerpoint/2010/main" val="1016649694"/>
                  </p:ext>
                </p:extLst>
              </p:nvPr>
            </p:nvGraphicFramePr>
            <p:xfrm>
              <a:off x="9469692" y="2402112"/>
              <a:ext cx="2139696" cy="1203579"/>
            </p:xfrm>
            <a:graphic>
              <a:graphicData uri="http://schemas.microsoft.com/office/powerpoint/2016/sectionzoom">
                <psez:sectionZm>
                  <psez:sectionZmObj sectionId="{6F315049-CBF3-480F-A8CE-68ADE4B1A0C9}">
                    <psez:zmPr id="{AEB396B7-9D48-4141-AE47-0091042B62D2}"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5" name="Section Zoom 24">
                <a:hlinkClick r:id="rId16" action="ppaction://hlinksldjump"/>
                <a:extLst>
                  <a:ext uri="{FF2B5EF4-FFF2-40B4-BE49-F238E27FC236}">
                    <a16:creationId xmlns:a16="http://schemas.microsoft.com/office/drawing/2014/main" id="{6FCC813A-F0D0-4429-8B7F-89313BF248D3}"/>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783648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6</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7</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8</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9</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10</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6 - 10</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Assign and Publish Roles/ Responsibilities </a:t>
            </a: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Firewall Strategy</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Implement Web Application Firewalls</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DDoS Mitigation for Critical Apps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Consider Retiring </a:t>
            </a:r>
            <a:br>
              <a:rPr lang="en-US" sz="1800" b="1" dirty="0">
                <a:solidFill>
                  <a:schemeClr val="tx1"/>
                </a:solidFill>
                <a:latin typeface="+mj-lt"/>
              </a:rPr>
            </a:br>
            <a:r>
              <a:rPr lang="en-US" sz="1800" b="1" dirty="0">
                <a:solidFill>
                  <a:schemeClr val="tx1"/>
                </a:solidFill>
                <a:latin typeface="+mj-lt"/>
              </a:rPr>
              <a:t>Legacy/Classic Technology</a:t>
            </a: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4525FDB-4B34-4C62-8B65-5E4B6A08CA05}"/>
                  </a:ext>
                </a:extLst>
              </p:cNvPr>
              <p:cNvGraphicFramePr>
                <a:graphicFrameLocks noChangeAspect="1"/>
              </p:cNvGraphicFramePr>
              <p:nvPr>
                <p:extLst>
                  <p:ext uri="{D42A27DB-BD31-4B8C-83A1-F6EECF244321}">
                    <p14:modId xmlns:p14="http://schemas.microsoft.com/office/powerpoint/2010/main" val="2293453314"/>
                  </p:ext>
                </p:extLst>
              </p:nvPr>
            </p:nvGraphicFramePr>
            <p:xfrm>
              <a:off x="588264" y="2402112"/>
              <a:ext cx="2139696" cy="1203579"/>
            </p:xfrm>
            <a:graphic>
              <a:graphicData uri="http://schemas.microsoft.com/office/powerpoint/2016/sectionzoom">
                <psez:sectionZm>
                  <psez:sectionZmObj sectionId="{03B3D227-87FE-4F60-95F9-F30B076837BD}">
                    <psez:zmPr id="{638676E5-68D8-44F4-8639-723BA7738740}"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1" name="Section Zoom 30">
                <a:hlinkClick r:id="rId4" action="ppaction://hlinksldjump"/>
                <a:extLst>
                  <a:ext uri="{FF2B5EF4-FFF2-40B4-BE49-F238E27FC236}">
                    <a16:creationId xmlns:a16="http://schemas.microsoft.com/office/drawing/2014/main" id="{64525FDB-4B34-4C62-8B65-5E4B6A08CA05}"/>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77AA6EAF-8B99-46DD-B55A-E91FF2BBE986}"/>
                  </a:ext>
                </a:extLst>
              </p:cNvPr>
              <p:cNvGraphicFramePr>
                <a:graphicFrameLocks noChangeAspect="1"/>
              </p:cNvGraphicFramePr>
              <p:nvPr>
                <p:extLst>
                  <p:ext uri="{D42A27DB-BD31-4B8C-83A1-F6EECF244321}">
                    <p14:modId xmlns:p14="http://schemas.microsoft.com/office/powerpoint/2010/main" val="1413730005"/>
                  </p:ext>
                </p:extLst>
              </p:nvPr>
            </p:nvGraphicFramePr>
            <p:xfrm>
              <a:off x="2808233" y="2402112"/>
              <a:ext cx="2139696" cy="1203579"/>
            </p:xfrm>
            <a:graphic>
              <a:graphicData uri="http://schemas.microsoft.com/office/powerpoint/2016/sectionzoom">
                <psez:sectionZm>
                  <psez:sectionZmObj sectionId="{21F04BB5-0F2E-4118-93FB-7F93F662636A}">
                    <psez:zmPr id="{B18244B6-BE5F-4AEF-B72B-55726A85F20D}"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5" name="Section Zoom 34">
                <a:hlinkClick r:id="rId7" action="ppaction://hlinksldjump"/>
                <a:extLst>
                  <a:ext uri="{FF2B5EF4-FFF2-40B4-BE49-F238E27FC236}">
                    <a16:creationId xmlns:a16="http://schemas.microsoft.com/office/drawing/2014/main" id="{77AA6EAF-8B99-46DD-B55A-E91FF2BBE986}"/>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BA729624-59A3-4659-9908-1E41FE60AE8F}"/>
                  </a:ext>
                </a:extLst>
              </p:cNvPr>
              <p:cNvGraphicFramePr>
                <a:graphicFrameLocks noChangeAspect="1"/>
              </p:cNvGraphicFramePr>
              <p:nvPr>
                <p:extLst>
                  <p:ext uri="{D42A27DB-BD31-4B8C-83A1-F6EECF244321}">
                    <p14:modId xmlns:p14="http://schemas.microsoft.com/office/powerpoint/2010/main" val="1865080088"/>
                  </p:ext>
                </p:extLst>
              </p:nvPr>
            </p:nvGraphicFramePr>
            <p:xfrm>
              <a:off x="5028201" y="2397126"/>
              <a:ext cx="2139696" cy="1203579"/>
            </p:xfrm>
            <a:graphic>
              <a:graphicData uri="http://schemas.microsoft.com/office/powerpoint/2016/sectionzoom">
                <psez:sectionZm>
                  <psez:sectionZmObj sectionId="{9D5FFA4F-D3EE-4E30-BD2F-100DD48DDFD8}">
                    <psez:zmPr id="{1251B623-F45C-4C93-8B81-085F0FB01DEE}"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2" name="Section Zoom 31">
                <a:hlinkClick r:id="rId10" action="ppaction://hlinksldjump"/>
                <a:extLst>
                  <a:ext uri="{FF2B5EF4-FFF2-40B4-BE49-F238E27FC236}">
                    <a16:creationId xmlns:a16="http://schemas.microsoft.com/office/drawing/2014/main" id="{BA729624-59A3-4659-9908-1E41FE60AE8F}"/>
                  </a:ext>
                </a:extLst>
              </p:cNvPr>
              <p:cNvPicPr>
                <a:picLocks noGrp="1" noRot="1" noChangeAspect="1" noMove="1" noResize="1" noEditPoints="1" noAdjustHandles="1" noChangeArrowheads="1" noChangeShapeType="1"/>
              </p:cNvPicPr>
              <p:nvPr/>
            </p:nvPicPr>
            <p:blipFill>
              <a:blip r:embed="rId11"/>
              <a:stretch>
                <a:fillRect/>
              </a:stretch>
            </p:blipFill>
            <p:spPr>
              <a:xfrm>
                <a:off x="5028201" y="2397126"/>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BE13EC7-9853-4C06-B5AE-696531891987}"/>
                  </a:ext>
                </a:extLst>
              </p:cNvPr>
              <p:cNvGraphicFramePr>
                <a:graphicFrameLocks noChangeAspect="1"/>
              </p:cNvGraphicFramePr>
              <p:nvPr>
                <p:extLst>
                  <p:ext uri="{D42A27DB-BD31-4B8C-83A1-F6EECF244321}">
                    <p14:modId xmlns:p14="http://schemas.microsoft.com/office/powerpoint/2010/main" val="556597430"/>
                  </p:ext>
                </p:extLst>
              </p:nvPr>
            </p:nvGraphicFramePr>
            <p:xfrm>
              <a:off x="7248170" y="2402112"/>
              <a:ext cx="2139696" cy="1203579"/>
            </p:xfrm>
            <a:graphic>
              <a:graphicData uri="http://schemas.microsoft.com/office/powerpoint/2016/sectionzoom">
                <psez:sectionZm>
                  <psez:sectionZmObj sectionId="{7EB4834C-16A4-49AD-B864-24789B471E19}">
                    <psez:zmPr id="{3E9DAC26-2E84-4B17-98DF-59034A10743A}"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FBE13EC7-9853-4C06-B5AE-696531891987}"/>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DDFE813B-15F2-45B6-888E-4856B4384DEA}"/>
                  </a:ext>
                </a:extLst>
              </p:cNvPr>
              <p:cNvGraphicFramePr>
                <a:graphicFrameLocks noChangeAspect="1"/>
              </p:cNvGraphicFramePr>
              <p:nvPr>
                <p:extLst>
                  <p:ext uri="{D42A27DB-BD31-4B8C-83A1-F6EECF244321}">
                    <p14:modId xmlns:p14="http://schemas.microsoft.com/office/powerpoint/2010/main" val="1410125737"/>
                  </p:ext>
                </p:extLst>
              </p:nvPr>
            </p:nvGraphicFramePr>
            <p:xfrm>
              <a:off x="9469692" y="2402112"/>
              <a:ext cx="2139696" cy="1203579"/>
            </p:xfrm>
            <a:graphic>
              <a:graphicData uri="http://schemas.microsoft.com/office/powerpoint/2016/sectionzoom">
                <psez:sectionZm>
                  <psez:sectionZmObj sectionId="{ABBA847B-C915-4F97-98AF-CBBA42C8CC9C}">
                    <psez:zmPr id="{17F30373-ED05-40BA-96B0-39C695C6E21C}"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3" name="Section Zoom 32">
                <a:hlinkClick r:id="rId16" action="ppaction://hlinksldjump"/>
                <a:extLst>
                  <a:ext uri="{FF2B5EF4-FFF2-40B4-BE49-F238E27FC236}">
                    <a16:creationId xmlns:a16="http://schemas.microsoft.com/office/drawing/2014/main" id="{DDFE813B-15F2-45B6-888E-4856B4384DEA}"/>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6655120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BEB-1375-4397-916F-49D87E69A128}"/>
              </a:ext>
            </a:extLst>
          </p:cNvPr>
          <p:cNvSpPr>
            <a:spLocks noGrp="1"/>
          </p:cNvSpPr>
          <p:nvPr>
            <p:ph type="title"/>
          </p:nvPr>
        </p:nvSpPr>
        <p:spPr>
          <a:xfrm>
            <a:off x="588263" y="585788"/>
            <a:ext cx="4158362" cy="492443"/>
          </a:xfrm>
        </p:spPr>
        <p:txBody>
          <a:bodyPr/>
          <a:lstStyle/>
          <a:p>
            <a:r>
              <a:rPr lang="en-US" dirty="0"/>
              <a:t>Calls To Action</a:t>
            </a:r>
          </a:p>
        </p:txBody>
      </p:sp>
      <p:sp>
        <p:nvSpPr>
          <p:cNvPr id="3" name="Text Placeholder 2">
            <a:extLst>
              <a:ext uri="{FF2B5EF4-FFF2-40B4-BE49-F238E27FC236}">
                <a16:creationId xmlns:a16="http://schemas.microsoft.com/office/drawing/2014/main" id="{B10DC52E-74F5-4018-974B-6CAE7E88F9C1}"/>
              </a:ext>
            </a:extLst>
          </p:cNvPr>
          <p:cNvSpPr>
            <a:spLocks noGrp="1"/>
          </p:cNvSpPr>
          <p:nvPr>
            <p:ph type="body" sz="quarter" idx="10"/>
          </p:nvPr>
        </p:nvSpPr>
        <p:spPr>
          <a:xfrm>
            <a:off x="588263" y="1293284"/>
            <a:ext cx="4690363" cy="5678478"/>
          </a:xfrm>
        </p:spPr>
        <p:txBody>
          <a:bodyPr/>
          <a:lstStyle/>
          <a:p>
            <a:r>
              <a:rPr lang="en-US" sz="2000" dirty="0">
                <a:solidFill>
                  <a:schemeClr val="accent1"/>
                </a:solidFill>
                <a:latin typeface="+mj-lt"/>
              </a:rPr>
              <a:t>Follow Best Practices </a:t>
            </a:r>
          </a:p>
          <a:p>
            <a:pPr marL="285750" indent="-285750">
              <a:buFont typeface="Wingdings" panose="05000000000000000000" pitchFamily="2" charset="2"/>
              <a:buChar char="§"/>
            </a:pPr>
            <a:r>
              <a:rPr lang="en-US" sz="1600" dirty="0"/>
              <a:t>in your Design </a:t>
            </a:r>
            <a:r>
              <a:rPr lang="en-US" sz="1600" dirty="0">
                <a:sym typeface="Wingdings" panose="05000000000000000000" pitchFamily="2" charset="2"/>
              </a:rPr>
              <a:t> Build  Operations</a:t>
            </a:r>
          </a:p>
          <a:p>
            <a:pPr>
              <a:spcBef>
                <a:spcPts val="1800"/>
              </a:spcBef>
            </a:pPr>
            <a:r>
              <a:rPr lang="en-US" sz="2000" dirty="0">
                <a:solidFill>
                  <a:schemeClr val="accent1"/>
                </a:solidFill>
                <a:latin typeface="+mj-lt"/>
              </a:rPr>
              <a:t>Learn More</a:t>
            </a:r>
          </a:p>
          <a:p>
            <a:pPr marL="285750" indent="-285750">
              <a:buFont typeface="Wingdings" panose="05000000000000000000" pitchFamily="2" charset="2"/>
              <a:buChar char="§"/>
            </a:pPr>
            <a:r>
              <a:rPr lang="en-US" sz="1600" b="1" dirty="0"/>
              <a:t>Videos</a:t>
            </a:r>
            <a:r>
              <a:rPr lang="en-US" sz="1600" dirty="0"/>
              <a:t> </a:t>
            </a:r>
            <a:br>
              <a:rPr lang="en-US" sz="1600" dirty="0"/>
            </a:br>
            <a:r>
              <a:rPr lang="en-US" sz="1600" dirty="0">
                <a:gradFill>
                  <a:gsLst>
                    <a:gs pos="1250">
                      <a:srgbClr val="000000"/>
                    </a:gs>
                    <a:gs pos="100000">
                      <a:srgbClr val="000000"/>
                    </a:gs>
                  </a:gsLst>
                  <a:lin ang="5400000" scaled="0"/>
                </a:gradFill>
                <a:hlinkClick r:id="rId3"/>
              </a:rPr>
              <a:t>aka.ms/</a:t>
            </a:r>
            <a:r>
              <a:rPr lang="en-US" sz="1600" dirty="0" err="1">
                <a:gradFill>
                  <a:gsLst>
                    <a:gs pos="1250">
                      <a:srgbClr val="000000"/>
                    </a:gs>
                    <a:gs pos="100000">
                      <a:srgbClr val="000000"/>
                    </a:gs>
                  </a:gsLst>
                  <a:lin ang="5400000" scaled="0"/>
                </a:gradFill>
                <a:hlinkClick r:id="rId3"/>
              </a:rPr>
              <a:t>AzureSecurityCompass</a:t>
            </a:r>
            <a:r>
              <a:rPr lang="en-US" sz="1600" dirty="0">
                <a:gradFill>
                  <a:gsLst>
                    <a:gs pos="1250">
                      <a:srgbClr val="000000"/>
                    </a:gs>
                    <a:gs pos="100000">
                      <a:srgbClr val="000000"/>
                    </a:gs>
                  </a:gsLst>
                  <a:lin ang="5400000" scaled="0"/>
                </a:gradFill>
                <a:hlinkClick r:id="rId3"/>
              </a:rPr>
              <a:t>-Videos</a:t>
            </a:r>
            <a:r>
              <a:rPr lang="en-US" sz="1600" dirty="0">
                <a:gradFill>
                  <a:gsLst>
                    <a:gs pos="1250">
                      <a:srgbClr val="000000"/>
                    </a:gs>
                    <a:gs pos="100000">
                      <a:srgbClr val="000000"/>
                    </a:gs>
                  </a:gsLst>
                  <a:lin ang="5400000" scaled="0"/>
                </a:gradFill>
              </a:rPr>
              <a:t> </a:t>
            </a:r>
            <a:endParaRPr lang="en-US" sz="1600" dirty="0"/>
          </a:p>
          <a:p>
            <a:pPr marL="285750" indent="-285750">
              <a:buFont typeface="Wingdings" panose="05000000000000000000" pitchFamily="2" charset="2"/>
              <a:buChar char="§"/>
            </a:pPr>
            <a:r>
              <a:rPr lang="en-US" sz="1600" b="1" dirty="0"/>
              <a:t>Download slides</a:t>
            </a:r>
            <a:r>
              <a:rPr lang="en-US" sz="1600" dirty="0"/>
              <a:t>  </a:t>
            </a:r>
            <a:r>
              <a:rPr lang="en-US" sz="1600" dirty="0">
                <a:gradFill>
                  <a:gsLst>
                    <a:gs pos="1250">
                      <a:srgbClr val="000000"/>
                    </a:gs>
                    <a:gs pos="100000">
                      <a:srgbClr val="000000"/>
                    </a:gs>
                  </a:gsLst>
                  <a:lin ang="5400000" scaled="0"/>
                </a:gradFill>
                <a:hlinkClick r:id="rId4"/>
              </a:rPr>
              <a:t>aka.ms/</a:t>
            </a:r>
            <a:r>
              <a:rPr lang="en-US" sz="1600" dirty="0" err="1">
                <a:gradFill>
                  <a:gsLst>
                    <a:gs pos="1250">
                      <a:srgbClr val="000000"/>
                    </a:gs>
                    <a:gs pos="100000">
                      <a:srgbClr val="000000"/>
                    </a:gs>
                  </a:gsLst>
                  <a:lin ang="5400000" scaled="0"/>
                </a:gradFill>
                <a:hlinkClick r:id="rId4"/>
              </a:rPr>
              <a:t>AzureSecurityCompass</a:t>
            </a:r>
            <a:r>
              <a:rPr lang="en-US" sz="1600" dirty="0">
                <a:gradFill>
                  <a:gsLst>
                    <a:gs pos="1250">
                      <a:srgbClr val="000000"/>
                    </a:gs>
                    <a:gs pos="100000">
                      <a:srgbClr val="000000"/>
                    </a:gs>
                  </a:gsLst>
                  <a:lin ang="5400000" scaled="0"/>
                </a:gradFill>
              </a:rPr>
              <a:t> </a:t>
            </a:r>
          </a:p>
          <a:p>
            <a:pPr marL="285750" indent="-285750">
              <a:buFont typeface="Wingdings" panose="05000000000000000000" pitchFamily="2" charset="2"/>
              <a:buChar char="§"/>
            </a:pPr>
            <a:r>
              <a:rPr lang="en-US" sz="1600" b="1" dirty="0"/>
              <a:t>Architecture Guidance</a:t>
            </a:r>
            <a:r>
              <a:rPr lang="en-US" sz="1600" dirty="0"/>
              <a:t> </a:t>
            </a:r>
            <a:r>
              <a:rPr lang="en-US" sz="1600" dirty="0">
                <a:gradFill>
                  <a:gsLst>
                    <a:gs pos="1250">
                      <a:srgbClr val="000000"/>
                    </a:gs>
                    <a:gs pos="100000">
                      <a:srgbClr val="000000"/>
                    </a:gs>
                  </a:gsLst>
                  <a:lin ang="5400000" scaled="0"/>
                </a:gradFill>
                <a:hlinkClick r:id="rId5"/>
              </a:rPr>
              <a:t>aka.ms/</a:t>
            </a:r>
            <a:r>
              <a:rPr lang="en-US" sz="1600" dirty="0" err="1">
                <a:gradFill>
                  <a:gsLst>
                    <a:gs pos="1250">
                      <a:srgbClr val="000000"/>
                    </a:gs>
                    <a:gs pos="100000">
                      <a:srgbClr val="000000"/>
                    </a:gs>
                  </a:gsLst>
                  <a:lin ang="5400000" scaled="0"/>
                </a:gradFill>
                <a:hlinkClick r:id="rId5"/>
              </a:rPr>
              <a:t>AzureSecurityArchitecture</a:t>
            </a:r>
            <a:r>
              <a:rPr lang="en-US" sz="1600" dirty="0">
                <a:gradFill>
                  <a:gsLst>
                    <a:gs pos="1250">
                      <a:srgbClr val="000000"/>
                    </a:gs>
                    <a:gs pos="100000">
                      <a:srgbClr val="000000"/>
                    </a:gs>
                  </a:gsLst>
                  <a:lin ang="5400000" scaled="0"/>
                </a:gradFill>
              </a:rPr>
              <a:t> </a:t>
            </a:r>
            <a:endParaRPr lang="en-US" sz="1600" dirty="0"/>
          </a:p>
          <a:p>
            <a:pPr>
              <a:spcBef>
                <a:spcPts val="1800"/>
              </a:spcBef>
            </a:pPr>
            <a:r>
              <a:rPr lang="en-US" sz="2000" dirty="0">
                <a:solidFill>
                  <a:schemeClr val="accent1"/>
                </a:solidFill>
                <a:latin typeface="+mj-lt"/>
              </a:rPr>
              <a:t>Share </a:t>
            </a:r>
          </a:p>
          <a:p>
            <a:pPr marL="285750" indent="-285750">
              <a:buFont typeface="Wingdings" panose="05000000000000000000" pitchFamily="2" charset="2"/>
              <a:buChar char="§"/>
            </a:pPr>
            <a:r>
              <a:rPr lang="en-US" sz="1600" b="1" dirty="0"/>
              <a:t>Architecture </a:t>
            </a:r>
            <a:r>
              <a:rPr lang="en-US" sz="1600" dirty="0">
                <a:sym typeface="Wingdings" panose="05000000000000000000" pitchFamily="2" charset="2"/>
              </a:rPr>
              <a:t></a:t>
            </a:r>
            <a:r>
              <a:rPr lang="en-US" sz="1600" dirty="0"/>
              <a:t> architects &amp; technical teams</a:t>
            </a:r>
          </a:p>
          <a:p>
            <a:pPr marL="285750" indent="-285750">
              <a:buFont typeface="Wingdings" panose="05000000000000000000" pitchFamily="2" charset="2"/>
              <a:buChar char="§"/>
            </a:pPr>
            <a:r>
              <a:rPr lang="en-US" sz="1600" b="1" dirty="0"/>
              <a:t>Slides </a:t>
            </a:r>
            <a:r>
              <a:rPr lang="en-US" sz="1600" b="1" dirty="0">
                <a:sym typeface="Wingdings" panose="05000000000000000000" pitchFamily="2" charset="2"/>
              </a:rPr>
              <a:t> </a:t>
            </a:r>
            <a:r>
              <a:rPr lang="en-US" sz="1600" dirty="0">
                <a:sym typeface="Wingdings" panose="05000000000000000000" pitchFamily="2" charset="2"/>
              </a:rPr>
              <a:t>all of </a:t>
            </a:r>
            <a:r>
              <a:rPr lang="en-US" sz="1600" dirty="0"/>
              <a:t>your teams</a:t>
            </a:r>
          </a:p>
          <a:p>
            <a:pPr>
              <a:spcBef>
                <a:spcPts val="1800"/>
              </a:spcBef>
            </a:pPr>
            <a:r>
              <a:rPr lang="en-US" sz="2000" dirty="0">
                <a:solidFill>
                  <a:schemeClr val="accent1"/>
                </a:solidFill>
                <a:latin typeface="+mj-lt"/>
              </a:rPr>
              <a:t>Provide Feedback</a:t>
            </a:r>
            <a:endParaRPr lang="en-US" sz="2000" dirty="0"/>
          </a:p>
          <a:p>
            <a:pPr marL="285750" indent="-285750">
              <a:buFont typeface="Wingdings" panose="05000000000000000000" pitchFamily="2" charset="2"/>
              <a:buChar char="§"/>
            </a:pPr>
            <a:r>
              <a:rPr lang="en-US" sz="1600" b="1" dirty="0"/>
              <a:t>Compass </a:t>
            </a:r>
            <a:r>
              <a:rPr lang="en-US" sz="1600" dirty="0"/>
              <a:t>- Security and Identity Forum in </a:t>
            </a:r>
            <a:r>
              <a:rPr lang="en-US" sz="1600" dirty="0">
                <a:hlinkClick r:id="rId6"/>
              </a:rPr>
              <a:t>https://aka.ms/SecurityCommunity</a:t>
            </a:r>
            <a:r>
              <a:rPr lang="en-US" sz="1600" dirty="0"/>
              <a:t> </a:t>
            </a:r>
          </a:p>
          <a:p>
            <a:pPr marL="285750" indent="-285750">
              <a:buFont typeface="Wingdings" panose="05000000000000000000" pitchFamily="2" charset="2"/>
              <a:buChar char="§"/>
            </a:pPr>
            <a:r>
              <a:rPr lang="en-US" sz="1600" b="1" dirty="0"/>
              <a:t>Join Secure Score Private Preview </a:t>
            </a:r>
            <a:r>
              <a:rPr lang="en-US" sz="1600" dirty="0">
                <a:hlinkClick r:id="rId7"/>
              </a:rPr>
              <a:t>https://aka.ms/MicrosoftSecurityPreviewProgram</a:t>
            </a:r>
            <a:r>
              <a:rPr lang="en-US" sz="1600" dirty="0"/>
              <a:t> </a:t>
            </a:r>
          </a:p>
          <a:p>
            <a:endParaRPr lang="en-US" dirty="0"/>
          </a:p>
        </p:txBody>
      </p:sp>
      <p:pic>
        <p:nvPicPr>
          <p:cNvPr id="6" name="Picture Placeholder 5" descr="A group of people standing next to a window&#10;&#10;Description automatically generated">
            <a:extLst>
              <a:ext uri="{FF2B5EF4-FFF2-40B4-BE49-F238E27FC236}">
                <a16:creationId xmlns:a16="http://schemas.microsoft.com/office/drawing/2014/main" id="{07DCA577-8621-451E-95FE-14BBDD2A4AD7}"/>
              </a:ext>
            </a:extLst>
          </p:cNvPr>
          <p:cNvPicPr>
            <a:picLocks noGrp="1" noChangeAspect="1"/>
          </p:cNvPicPr>
          <p:nvPr>
            <p:ph type="pic" sz="quarter" idx="11"/>
          </p:nvPr>
        </p:nvPicPr>
        <p:blipFill>
          <a:blip r:embed="rId8" cstate="print">
            <a:extLst>
              <a:ext uri="{28A0092B-C50C-407E-A947-70E740481C1C}">
                <a14:useLocalDpi xmlns:a14="http://schemas.microsoft.com/office/drawing/2010/main"/>
              </a:ext>
            </a:extLst>
          </a:blip>
          <a:srcRect t="16667" b="16667"/>
          <a:stretch>
            <a:fillRect/>
          </a:stretch>
        </p:blipFill>
        <p:spPr>
          <a:xfrm>
            <a:off x="5578699" y="0"/>
            <a:ext cx="6858000" cy="6858000"/>
          </a:xfrm>
        </p:spPr>
      </p:pic>
    </p:spTree>
    <p:extLst>
      <p:ext uri="{BB962C8B-B14F-4D97-AF65-F5344CB8AC3E}">
        <p14:creationId xmlns:p14="http://schemas.microsoft.com/office/powerpoint/2010/main" val="14906950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E26BFA-A385-4573-B7BA-C3784DBDB4D1}"/>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a:t>
            </a:r>
            <a:endParaRPr lang="en-US" sz="2800" dirty="0">
              <a:solidFill>
                <a:schemeClr val="bg1"/>
              </a:solidFill>
              <a:latin typeface="+mj-lt"/>
              <a:ea typeface="Segoe UI" pitchFamily="34" charset="0"/>
              <a:cs typeface="Segoe UI"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9CBFDCE-74D4-4089-90DE-27BDE48134D9}"/>
                  </a:ext>
                </a:extLst>
              </p:cNvPr>
              <p:cNvGraphicFramePr>
                <a:graphicFrameLocks noChangeAspect="1"/>
              </p:cNvGraphicFramePr>
              <p:nvPr>
                <p:extLst>
                  <p:ext uri="{D42A27DB-BD31-4B8C-83A1-F6EECF244321}">
                    <p14:modId xmlns:p14="http://schemas.microsoft.com/office/powerpoint/2010/main" val="3043606827"/>
                  </p:ext>
                </p:extLst>
              </p:nvPr>
            </p:nvGraphicFramePr>
            <p:xfrm>
              <a:off x="10764076" y="585788"/>
              <a:ext cx="845312" cy="475488"/>
            </p:xfrm>
            <a:graphic>
              <a:graphicData uri="http://schemas.microsoft.com/office/powerpoint/2016/slidezoom">
                <pslz:sldZm>
                  <pslz:sldZmObj sldId="8441" cId="78364891">
                    <pslz:zmPr id="{74C37D3D-EC6B-4D94-AA82-443589050D1D}"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E9CBFDCE-74D4-4089-90DE-27BDE48134D9}"/>
                  </a:ext>
                </a:extLst>
              </p:cNvPr>
              <p:cNvPicPr>
                <a:picLocks noGrp="1" noRot="1" noChangeAspect="1" noMove="1" noResize="1" noEditPoints="1" noAdjustHandles="1" noChangeArrowheads="1" noChangeShapeType="1"/>
              </p:cNvPicPr>
              <p:nvPr/>
            </p:nvPicPr>
            <p:blipFill>
              <a:blip r:embed="rId4"/>
              <a:stretch>
                <a:fillRect/>
              </a:stretch>
            </p:blipFill>
            <p:spPr>
              <a:xfrm>
                <a:off x="10764076"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02EEC639-6BA7-4BD0-9763-2C09D31783E6}"/>
              </a:ext>
            </a:extLst>
          </p:cNvPr>
          <p:cNvSpPr/>
          <p:nvPr/>
        </p:nvSpPr>
        <p:spPr bwMode="auto">
          <a:xfrm>
            <a:off x="4713741" y="1436688"/>
            <a:ext cx="6895647" cy="4907972"/>
          </a:xfrm>
          <a:prstGeom prst="rect">
            <a:avLst/>
          </a:prstGeom>
          <a:solidFill>
            <a:srgbClr val="E6E6E6"/>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7" name="Rectangle 16">
            <a:extLst>
              <a:ext uri="{FF2B5EF4-FFF2-40B4-BE49-F238E27FC236}">
                <a16:creationId xmlns:a16="http://schemas.microsoft.com/office/drawing/2014/main" id="{B6ACA536-51C7-4D11-A086-47892075808A}"/>
              </a:ext>
            </a:extLst>
          </p:cNvPr>
          <p:cNvSpPr/>
          <p:nvPr/>
        </p:nvSpPr>
        <p:spPr bwMode="auto">
          <a:xfrm>
            <a:off x="588263" y="1434643"/>
            <a:ext cx="3902747" cy="4910017"/>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F9C95528-F314-4A3E-BDBD-9289EB5237FF}"/>
              </a:ext>
            </a:extLst>
          </p:cNvPr>
          <p:cNvSpPr>
            <a:spLocks noGrp="1"/>
          </p:cNvSpPr>
          <p:nvPr>
            <p:ph type="title"/>
          </p:nvPr>
        </p:nvSpPr>
        <p:spPr>
          <a:xfrm>
            <a:off x="1175657" y="457200"/>
            <a:ext cx="10431126" cy="492443"/>
          </a:xfrm>
        </p:spPr>
        <p:txBody>
          <a:bodyPr/>
          <a:lstStyle/>
          <a:p>
            <a:r>
              <a:rPr lang="en-US" dirty="0"/>
              <a:t>Operationalize Secure Score</a:t>
            </a:r>
          </a:p>
        </p:txBody>
      </p:sp>
      <p:sp>
        <p:nvSpPr>
          <p:cNvPr id="5" name="TextBox 4">
            <a:extLst>
              <a:ext uri="{FF2B5EF4-FFF2-40B4-BE49-F238E27FC236}">
                <a16:creationId xmlns:a16="http://schemas.microsoft.com/office/drawing/2014/main" id="{274C653B-375E-4698-B57C-B701B91813B3}"/>
              </a:ext>
            </a:extLst>
          </p:cNvPr>
          <p:cNvSpPr txBox="1"/>
          <p:nvPr/>
        </p:nvSpPr>
        <p:spPr>
          <a:xfrm>
            <a:off x="10089438" y="595093"/>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6" name="arrow_15_bidi">
            <a:extLst>
              <a:ext uri="{FF2B5EF4-FFF2-40B4-BE49-F238E27FC236}">
                <a16:creationId xmlns:a16="http://schemas.microsoft.com/office/drawing/2014/main" id="{0F2FF6E9-B5A9-4358-B308-01F6BD2EAC42}"/>
              </a:ext>
            </a:extLst>
          </p:cNvPr>
          <p:cNvSpPr>
            <a:spLocks noChangeAspect="1" noEditPoints="1"/>
          </p:cNvSpPr>
          <p:nvPr/>
        </p:nvSpPr>
        <p:spPr bwMode="auto">
          <a:xfrm flipH="1">
            <a:off x="9965180" y="739972"/>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3">
            <a:extLst>
              <a:ext uri="{FF2B5EF4-FFF2-40B4-BE49-F238E27FC236}">
                <a16:creationId xmlns:a16="http://schemas.microsoft.com/office/drawing/2014/main" id="{AC0743C8-CB77-45B5-8033-DDA3E32181C4}"/>
              </a:ext>
            </a:extLst>
          </p:cNvPr>
          <p:cNvSpPr txBox="1">
            <a:spLocks/>
          </p:cNvSpPr>
          <p:nvPr/>
        </p:nvSpPr>
        <p:spPr>
          <a:xfrm>
            <a:off x="588262" y="1436687"/>
            <a:ext cx="3902775" cy="4375227"/>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Operationalize Azure Secure Score</a:t>
            </a:r>
            <a:endParaRPr kumimoji="0" lang="en-US" sz="1400" b="1" i="0" u="none" strike="noStrike" kern="1200" cap="none" spc="0" normalizeH="0" baseline="0" noProof="0" dirty="0">
              <a:ln>
                <a:noFill/>
              </a:ln>
              <a:solidFill>
                <a:srgbClr val="107C10"/>
              </a:soli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Assign stakeholders to use Secure Score in Azure Security Center to monitor risk profile and continuously improve security posture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Rapidly identifying and remediating common security hygiene risks can significantly reduce overall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r>
              <a:rPr lang="en-US" sz="1400" dirty="0">
                <a:gradFill>
                  <a:gsLst>
                    <a:gs pos="1250">
                      <a:schemeClr val="tx1"/>
                    </a:gs>
                    <a:gs pos="100000">
                      <a:schemeClr val="tx1"/>
                    </a:gs>
                  </a:gsLst>
                  <a:lin ang="5400000" scaled="0"/>
                </a:gradFill>
                <a:latin typeface="Segoe UI"/>
              </a:rPr>
              <a:t>Set up a regular cadence (typically monthly) to review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Azure secure score and plan initiatives with specific improvement goals. </a:t>
            </a:r>
            <a:r>
              <a:rPr lang="en-US" sz="1400" dirty="0"/>
              <a:t>Gamify the activity if possible to increase engagement. </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5"/>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A9F37E31-8EC7-418B-9048-88096487350E}"/>
              </a:ext>
            </a:extLst>
          </p:cNvPr>
          <p:cNvGrpSpPr/>
          <p:nvPr/>
        </p:nvGrpSpPr>
        <p:grpSpPr>
          <a:xfrm>
            <a:off x="2234630" y="1135292"/>
            <a:ext cx="602792" cy="602792"/>
            <a:chOff x="2135900" y="1524193"/>
            <a:chExt cx="602792" cy="602792"/>
          </a:xfrm>
        </p:grpSpPr>
        <p:sp>
          <p:nvSpPr>
            <p:cNvPr id="10" name="Oval 9">
              <a:extLst>
                <a:ext uri="{FF2B5EF4-FFF2-40B4-BE49-F238E27FC236}">
                  <a16:creationId xmlns:a16="http://schemas.microsoft.com/office/drawing/2014/main" id="{58E15651-6DAE-4C3A-8F09-B3CAF9FA80C0}"/>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1649902-0483-452F-A1A3-348FC70F1471}"/>
                </a:ext>
              </a:extLst>
            </p:cNvPr>
            <p:cNvGrpSpPr/>
            <p:nvPr/>
          </p:nvGrpSpPr>
          <p:grpSpPr>
            <a:xfrm>
              <a:off x="2214565" y="1584488"/>
              <a:ext cx="445462" cy="384019"/>
              <a:chOff x="1031412" y="1905042"/>
              <a:chExt cx="565643" cy="487623"/>
            </a:xfrm>
          </p:grpSpPr>
          <p:sp>
            <p:nvSpPr>
              <p:cNvPr id="12" name="Isosceles Triangle 11">
                <a:extLst>
                  <a:ext uri="{FF2B5EF4-FFF2-40B4-BE49-F238E27FC236}">
                    <a16:creationId xmlns:a16="http://schemas.microsoft.com/office/drawing/2014/main" id="{D925FE62-7C13-4FB2-A347-8E49C3211A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 name="Straight Arrow Connector 12">
                <a:extLst>
                  <a:ext uri="{FF2B5EF4-FFF2-40B4-BE49-F238E27FC236}">
                    <a16:creationId xmlns:a16="http://schemas.microsoft.com/office/drawing/2014/main" id="{F3C4070B-C580-47AE-A9A4-4B2590027CE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aphicFrame>
        <p:nvGraphicFramePr>
          <p:cNvPr id="16" name="Table 15">
            <a:extLst>
              <a:ext uri="{FF2B5EF4-FFF2-40B4-BE49-F238E27FC236}">
                <a16:creationId xmlns:a16="http://schemas.microsoft.com/office/drawing/2014/main" id="{A3AFC69E-4BD5-4AB7-8B96-A618D1A23113}"/>
              </a:ext>
            </a:extLst>
          </p:cNvPr>
          <p:cNvGraphicFramePr>
            <a:graphicFrameLocks noGrp="1"/>
          </p:cNvGraphicFramePr>
          <p:nvPr>
            <p:extLst>
              <p:ext uri="{D42A27DB-BD31-4B8C-83A1-F6EECF244321}">
                <p14:modId xmlns:p14="http://schemas.microsoft.com/office/powerpoint/2010/main" val="1601885419"/>
              </p:ext>
            </p:extLst>
          </p:nvPr>
        </p:nvGraphicFramePr>
        <p:xfrm>
          <a:off x="4732070" y="2259648"/>
          <a:ext cx="6871667" cy="4229100"/>
        </p:xfrm>
        <a:graphic>
          <a:graphicData uri="http://schemas.openxmlformats.org/drawingml/2006/table">
            <a:tbl>
              <a:tblPr firstCol="1" bandRow="1">
                <a:tableStyleId>{5C22544A-7EE6-4342-B048-85BDC9FD1C3A}</a:tableStyleId>
              </a:tblPr>
              <a:tblGrid>
                <a:gridCol w="1740607">
                  <a:extLst>
                    <a:ext uri="{9D8B030D-6E8A-4147-A177-3AD203B41FA5}">
                      <a16:colId xmlns:a16="http://schemas.microsoft.com/office/drawing/2014/main" val="131552263"/>
                    </a:ext>
                  </a:extLst>
                </a:gridCol>
                <a:gridCol w="5131060">
                  <a:extLst>
                    <a:ext uri="{9D8B030D-6E8A-4147-A177-3AD203B41FA5}">
                      <a16:colId xmlns:a16="http://schemas.microsoft.com/office/drawing/2014/main" val="253799149"/>
                    </a:ext>
                  </a:extLst>
                </a:gridCol>
              </a:tblGrid>
              <a:tr h="231088">
                <a:tc>
                  <a:txBody>
                    <a:bodyPr/>
                    <a:lstStyle/>
                    <a:p>
                      <a:pPr marL="0" algn="l" defTabSz="932719" rtl="0" eaLnBrk="1" latinLnBrk="0" hangingPunct="1"/>
                      <a:r>
                        <a:rPr lang="en-US" sz="1200" b="1" i="0" kern="1200" dirty="0">
                          <a:solidFill>
                            <a:schemeClr val="bg1"/>
                          </a:solidFill>
                          <a:latin typeface="+mn-lt"/>
                          <a:ea typeface="+mn-ea"/>
                          <a:cs typeface="+mn-cs"/>
                        </a:rPr>
                        <a:t>Improve Score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latin typeface="+mn-lt"/>
                          <a:ea typeface="+mn-ea"/>
                          <a:cs typeface="+mn-cs"/>
                        </a:rPr>
                        <a:t>Responsible Technical Team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68930111"/>
                  </a:ext>
                </a:extLst>
              </a:tr>
              <a:tr h="1264567">
                <a:tc>
                  <a:txBody>
                    <a:bodyPr/>
                    <a:lstStyle/>
                    <a:p>
                      <a:r>
                        <a:rPr lang="en-US" sz="1200" b="1" i="0" dirty="0">
                          <a:solidFill>
                            <a:schemeClr val="tx1"/>
                          </a:solidFill>
                        </a:rPr>
                        <a:t>Compute and Apps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rPr>
                        <a:t>App Services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Development/Security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Containers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 and/or Infrastructure/IT Operations</a:t>
                      </a:r>
                    </a:p>
                    <a:p>
                      <a:pPr marL="0" lvl="0" algn="l" defTabSz="932719" rtl="0" eaLnBrk="1" latinLnBrk="0" hangingPunct="1">
                        <a:spcBef>
                          <a:spcPts val="300"/>
                        </a:spcBef>
                      </a:pPr>
                      <a:r>
                        <a:rPr lang="en-US" sz="1200" b="0" i="0" kern="1200" dirty="0">
                          <a:solidFill>
                            <a:schemeClr val="tx1"/>
                          </a:solidFill>
                          <a:latin typeface="+mj-lt"/>
                          <a:ea typeface="+mn-ea"/>
                          <a:cs typeface="+mn-cs"/>
                        </a:rPr>
                        <a:t>VMs/Scale sets/compute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IT/Infrastructure Operations</a:t>
                      </a:r>
                    </a:p>
                    <a:p>
                      <a:pPr marL="0" marR="0" lvl="0" indent="-180609" algn="l" defTabSz="932719"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b="0" i="0" kern="1200" dirty="0">
                          <a:solidFill>
                            <a:schemeClr val="tx1"/>
                          </a:solidFill>
                          <a:latin typeface="+mj-lt"/>
                          <a:ea typeface="+mn-ea"/>
                          <a:cs typeface="+mn-cs"/>
                        </a:rPr>
                        <a:t>NOTE: </a:t>
                      </a:r>
                      <a:r>
                        <a:rPr lang="en-US" sz="1050" b="0" i="0" dirty="0">
                          <a:solidFill>
                            <a:schemeClr val="tx1"/>
                          </a:solidFill>
                        </a:rPr>
                        <a:t>Each DevOps team may be responsible for their application resources</a:t>
                      </a:r>
                      <a:endParaRPr lang="en-US" sz="1050" b="0" i="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715275"/>
                  </a:ext>
                </a:extLst>
              </a:tr>
              <a:tr h="725361">
                <a:tc>
                  <a:txBody>
                    <a:bodyPr/>
                    <a:lstStyle/>
                    <a:p>
                      <a:r>
                        <a:rPr lang="en-US" sz="1200" b="1" i="0" dirty="0">
                          <a:solidFill>
                            <a:schemeClr val="tx1"/>
                          </a:solidFill>
                        </a:rPr>
                        <a:t>Data &amp; Storage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SQL/Redis/Data Lake Analytics/Data Lake Store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Database Team</a:t>
                      </a:r>
                    </a:p>
                    <a:p>
                      <a:pPr marL="0" lvl="0" algn="l" defTabSz="932719" rtl="0" eaLnBrk="1" latinLnBrk="0" hangingPunct="1">
                        <a:spcBef>
                          <a:spcPts val="300"/>
                        </a:spcBef>
                      </a:pPr>
                      <a:r>
                        <a:rPr lang="en-US" sz="1200" b="0" i="0" kern="1200" dirty="0">
                          <a:solidFill>
                            <a:schemeClr val="tx1"/>
                          </a:solidFill>
                          <a:latin typeface="+mj-lt"/>
                          <a:ea typeface="+mn-ea"/>
                          <a:cs typeface="+mn-cs"/>
                        </a:rPr>
                        <a:t>Storage Accounts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Storage/Infrastructure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744836"/>
                  </a:ext>
                </a:extLst>
              </a:tr>
              <a:tr h="725361">
                <a:tc>
                  <a:txBody>
                    <a:bodyPr/>
                    <a:lstStyle/>
                    <a:p>
                      <a:r>
                        <a:rPr lang="en-US" sz="1200" b="1" i="0" dirty="0">
                          <a:solidFill>
                            <a:schemeClr val="tx1"/>
                          </a:solidFill>
                        </a:rPr>
                        <a:t>Identity and Access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Subscriptions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Identity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Key Vault</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Information/Data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667316"/>
                  </a:ext>
                </a:extLst>
              </a:tr>
              <a:tr h="385147">
                <a:tc>
                  <a:txBody>
                    <a:bodyPr/>
                    <a:lstStyle/>
                    <a:p>
                      <a:r>
                        <a:rPr lang="en-US" sz="1200" b="1" i="0" dirty="0">
                          <a:solidFill>
                            <a:schemeClr val="tx1"/>
                          </a:solidFill>
                        </a:rPr>
                        <a:t>Networking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Networking Team</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902314"/>
                  </a:ext>
                </a:extLst>
              </a:tr>
              <a:tr h="231088">
                <a:tc>
                  <a:txBody>
                    <a:bodyPr/>
                    <a:lstStyle/>
                    <a:p>
                      <a:pPr marL="0" algn="l" defTabSz="932719" rtl="0" eaLnBrk="1" latinLnBrk="0" hangingPunct="1"/>
                      <a:r>
                        <a:rPr lang="en-US" sz="1200" b="1" i="0" kern="1200" dirty="0">
                          <a:solidFill>
                            <a:schemeClr val="tx1"/>
                          </a:solidFill>
                          <a:latin typeface="+mn-lt"/>
                          <a:ea typeface="+mn-ea"/>
                          <a:cs typeface="+mn-cs"/>
                        </a:rPr>
                        <a:t>IoT Security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IoT Operations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9878721"/>
                  </a:ext>
                </a:extLst>
              </a:tr>
            </a:tbl>
          </a:graphicData>
        </a:graphic>
      </p:graphicFrame>
      <p:sp>
        <p:nvSpPr>
          <p:cNvPr id="18" name="Text Placeholder 3">
            <a:extLst>
              <a:ext uri="{FF2B5EF4-FFF2-40B4-BE49-F238E27FC236}">
                <a16:creationId xmlns:a16="http://schemas.microsoft.com/office/drawing/2014/main" id="{6B55592D-1726-47A1-984B-636625C0B7B2}"/>
              </a:ext>
            </a:extLst>
          </p:cNvPr>
          <p:cNvSpPr txBox="1">
            <a:spLocks/>
          </p:cNvSpPr>
          <p:nvPr/>
        </p:nvSpPr>
        <p:spPr>
          <a:xfrm>
            <a:off x="588263" y="5811915"/>
            <a:ext cx="3902747" cy="676833"/>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Important: The score you see depends on which subscriptions you have permission to </a:t>
            </a:r>
          </a:p>
        </p:txBody>
      </p:sp>
      <p:sp>
        <p:nvSpPr>
          <p:cNvPr id="20" name="Rectangle 19">
            <a:extLst>
              <a:ext uri="{FF2B5EF4-FFF2-40B4-BE49-F238E27FC236}">
                <a16:creationId xmlns:a16="http://schemas.microsoft.com/office/drawing/2014/main" id="{D9B83D64-28D4-41E6-A532-7242866D1128}"/>
              </a:ext>
            </a:extLst>
          </p:cNvPr>
          <p:cNvSpPr/>
          <p:nvPr/>
        </p:nvSpPr>
        <p:spPr>
          <a:xfrm>
            <a:off x="4671635" y="1105746"/>
            <a:ext cx="2848729" cy="307777"/>
          </a:xfrm>
          <a:prstGeom prst="rect">
            <a:avLst/>
          </a:prstGeom>
        </p:spPr>
        <p:txBody>
          <a:bodyPr wrap="none">
            <a:spAutoFit/>
          </a:bodyPr>
          <a:lstStyle/>
          <a:p>
            <a:pPr algn="ctr" defTabSz="914400" fontAlgn="base">
              <a:spcAft>
                <a:spcPts val="1600"/>
              </a:spcAft>
              <a:defRPr/>
            </a:pPr>
            <a:r>
              <a:rPr lang="en-US" sz="1400" b="1" cap="all" dirty="0">
                <a:solidFill>
                  <a:srgbClr val="107C10"/>
                </a:solidFill>
                <a:latin typeface="Segoe UI" panose="020B0502040204020203" pitchFamily="34" charset="0"/>
                <a:cs typeface="Segoe UI" panose="020B0502040204020203" pitchFamily="34" charset="0"/>
              </a:rPr>
              <a:t>Suggested Process Owners</a:t>
            </a:r>
          </a:p>
        </p:txBody>
      </p:sp>
      <p:graphicFrame>
        <p:nvGraphicFramePr>
          <p:cNvPr id="14" name="Table 13">
            <a:extLst>
              <a:ext uri="{FF2B5EF4-FFF2-40B4-BE49-F238E27FC236}">
                <a16:creationId xmlns:a16="http://schemas.microsoft.com/office/drawing/2014/main" id="{58095ED1-CCEE-4AD4-B41F-BCEF024476F1}"/>
              </a:ext>
            </a:extLst>
          </p:cNvPr>
          <p:cNvGraphicFramePr>
            <a:graphicFrameLocks noGrp="1"/>
          </p:cNvGraphicFramePr>
          <p:nvPr>
            <p:extLst>
              <p:ext uri="{D42A27DB-BD31-4B8C-83A1-F6EECF244321}">
                <p14:modId xmlns:p14="http://schemas.microsoft.com/office/powerpoint/2010/main" val="1892400363"/>
              </p:ext>
            </p:extLst>
          </p:nvPr>
        </p:nvGraphicFramePr>
        <p:xfrm>
          <a:off x="4721017" y="1436688"/>
          <a:ext cx="6888371" cy="822960"/>
        </p:xfrm>
        <a:graphic>
          <a:graphicData uri="http://schemas.openxmlformats.org/drawingml/2006/table">
            <a:tbl>
              <a:tblPr firstCol="1" bandRow="1">
                <a:tableStyleId>{5C22544A-7EE6-4342-B048-85BDC9FD1C3A}</a:tableStyleId>
              </a:tblPr>
              <a:tblGrid>
                <a:gridCol w="1755556">
                  <a:extLst>
                    <a:ext uri="{9D8B030D-6E8A-4147-A177-3AD203B41FA5}">
                      <a16:colId xmlns:a16="http://schemas.microsoft.com/office/drawing/2014/main" val="2367184530"/>
                    </a:ext>
                  </a:extLst>
                </a:gridCol>
                <a:gridCol w="5132815">
                  <a:extLst>
                    <a:ext uri="{9D8B030D-6E8A-4147-A177-3AD203B41FA5}">
                      <a16:colId xmlns:a16="http://schemas.microsoft.com/office/drawing/2014/main" val="758611709"/>
                    </a:ext>
                  </a:extLst>
                </a:gridCol>
              </a:tblGrid>
              <a:tr h="366545">
                <a:tc>
                  <a:txBody>
                    <a:bodyPr/>
                    <a:lstStyle/>
                    <a:p>
                      <a:r>
                        <a:rPr lang="en-US" sz="1200" b="1" dirty="0"/>
                        <a:t>Monitor Secure Score</a:t>
                      </a:r>
                      <a:endParaRPr lang="en-US" sz="1200" b="1" dirty="0">
                        <a:gradFill>
                          <a:gsLst>
                            <a:gs pos="1250">
                              <a:srgbClr val="1A1A1A"/>
                            </a:gs>
                            <a:gs pos="100000">
                              <a:srgbClr val="1A1A1A"/>
                            </a:gs>
                          </a:gsLst>
                          <a:lin ang="5400000" scaled="0"/>
                        </a:gra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a:txBody>
                    <a:bodyPr/>
                    <a:lstStyle/>
                    <a:p>
                      <a:pPr marL="171450" indent="-171450">
                        <a:buFont typeface="Arial" panose="020B0604020202020204" pitchFamily="34" charset="0"/>
                        <a:buChar char="•"/>
                      </a:pPr>
                      <a:r>
                        <a:rPr lang="en-US" sz="1200" b="1" dirty="0"/>
                        <a:t>Vulnerability Management (or Governance/Risk/Compliance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Architecture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Responsible Technical Team (listed below)</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0130924"/>
                  </a:ext>
                </a:extLst>
              </a:tr>
            </a:tbl>
          </a:graphicData>
        </a:graphic>
      </p:graphicFrame>
    </p:spTree>
    <p:extLst>
      <p:ext uri="{BB962C8B-B14F-4D97-AF65-F5344CB8AC3E}">
        <p14:creationId xmlns:p14="http://schemas.microsoft.com/office/powerpoint/2010/main" val="34621623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C9BB846-4D81-4021-B1DE-15A809B96609}"/>
                  </a:ext>
                </a:extLst>
              </p:cNvPr>
              <p:cNvGraphicFramePr>
                <a:graphicFrameLocks noChangeAspect="1"/>
              </p:cNvGraphicFramePr>
              <p:nvPr>
                <p:extLst>
                  <p:ext uri="{D42A27DB-BD31-4B8C-83A1-F6EECF244321}">
                    <p14:modId xmlns:p14="http://schemas.microsoft.com/office/powerpoint/2010/main" val="3047877380"/>
                  </p:ext>
                </p:extLst>
              </p:nvPr>
            </p:nvGraphicFramePr>
            <p:xfrm>
              <a:off x="10758424" y="585788"/>
              <a:ext cx="845312" cy="475488"/>
            </p:xfrm>
            <a:graphic>
              <a:graphicData uri="http://schemas.microsoft.com/office/powerpoint/2016/slidezoom">
                <pslz:sldZm>
                  <pslz:sldZmObj sldId="8441" cId="78364891">
                    <pslz:zmPr id="{04F9E63A-53D6-4BDF-907C-8B83A91561B8}"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C9BB846-4D81-4021-B1DE-15A809B96609}"/>
                  </a:ext>
                </a:extLst>
              </p:cNvPr>
              <p:cNvPicPr>
                <a:picLocks noGrp="1" noRot="1" noChangeAspect="1" noMove="1" noResize="1" noEditPoints="1" noAdjustHandles="1" noChangeArrowheads="1" noChangeShapeType="1"/>
              </p:cNvPicPr>
              <p:nvPr/>
            </p:nvPicPr>
            <p:blipFill>
              <a:blip r:embed="rId4"/>
              <a:stretch>
                <a:fillRect/>
              </a:stretch>
            </p:blipFill>
            <p:spPr>
              <a:xfrm>
                <a:off x="10758424"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6A5CE233-5159-4DE9-B8D5-364AD6E25375}"/>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2</a:t>
            </a:r>
            <a:endParaRPr lang="en-US" sz="2800" dirty="0">
              <a:solidFill>
                <a:schemeClr val="bg1"/>
              </a:soli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5785F8F8-D6F3-448E-8569-0CB9F3EB78AC}"/>
              </a:ext>
            </a:extLst>
          </p:cNvPr>
          <p:cNvSpPr/>
          <p:nvPr/>
        </p:nvSpPr>
        <p:spPr bwMode="auto">
          <a:xfrm>
            <a:off x="588261" y="5436702"/>
            <a:ext cx="11015475" cy="58477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66C2446F-8A32-49F7-916D-50F714FC0EB5}"/>
              </a:ext>
            </a:extLst>
          </p:cNvPr>
          <p:cNvSpPr/>
          <p:nvPr/>
        </p:nvSpPr>
        <p:spPr bwMode="auto">
          <a:xfrm>
            <a:off x="588263" y="1825588"/>
            <a:ext cx="6409435"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49EA6588-48C2-4C93-90C1-A06A81C220A1}"/>
              </a:ext>
            </a:extLst>
          </p:cNvPr>
          <p:cNvSpPr/>
          <p:nvPr/>
        </p:nvSpPr>
        <p:spPr bwMode="auto">
          <a:xfrm>
            <a:off x="7233107" y="1825588"/>
            <a:ext cx="4370631"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109881" y="457200"/>
            <a:ext cx="10496901" cy="738664"/>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233108" y="1825588"/>
            <a:ext cx="4370630"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No Standing Access</a:t>
            </a:r>
            <a:endParaRPr kumimoji="0" lang="en-US" sz="14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Permanent privileges increase business risk by increasing attack surface of accounts (time)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Just in Time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Azure AD PIM or 3rd party solution) for all of these accounts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Break glass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passwordless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(preferred) or require MFA.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Passwords cannot protect accounts against common attacks.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https://channel9.msdn.com/events/Ignite/Microsoft-Ignite-Orlando-2017/BRK3016</a:t>
            </a: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(Windows Hello)</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solidFill>
                  <a:srgbClr val="1A1A1A"/>
                </a:solidFill>
                <a:effectLst/>
                <a:uLnTx/>
                <a:uFillTx/>
                <a:latin typeface="Segoe UI"/>
                <a:ea typeface="+mn-ea"/>
                <a:cs typeface="+mn-cs"/>
                <a:hlinkClick r:id="rId6"/>
              </a:rPr>
              <a:t>http://aka.ms/HelloForBusiness</a:t>
            </a:r>
            <a:endPar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(Authenticator App)</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https://docs.microsoft.com/en-us/azure/active-directory/authentication/howto-authentication-phone-sign-in</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Multifactor Authentication </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https://docs.microsoft.com/en-us/azure/active-directory/authentication/howto-mfa-userstates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117027"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588262" y="5436703"/>
            <a:ext cx="11021126" cy="584775"/>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Note: </a:t>
            </a:r>
            <a:r>
              <a:rPr kumimoji="0" lang="en-US" sz="1400" b="0" i="0" u="none" strike="noStrike" kern="1200" cap="none" spc="0" normalizeH="0" baseline="0" noProof="0" dirty="0">
                <a:ln>
                  <a:noFill/>
                </a:ln>
                <a:solidFill>
                  <a:schemeClr val="bg1"/>
                </a:solidFill>
                <a:effectLst/>
                <a:uLnTx/>
                <a:uFillTx/>
                <a:latin typeface="Segoe UI"/>
                <a:ea typeface="+mn-ea"/>
                <a:cs typeface="+mn-cs"/>
              </a:rPr>
              <a:t>Text Message based MFA is now relatively inexpensive for attackers to bypass, so focus 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passwordless</a:t>
            </a:r>
            <a:r>
              <a:rPr kumimoji="0" lang="en-US" sz="1400" b="0" i="0" u="none" strike="noStrike" kern="1200" cap="none" spc="0" normalizeH="0" baseline="0" noProof="0" dirty="0">
                <a:ln>
                  <a:noFill/>
                </a:ln>
                <a:solidFill>
                  <a:schemeClr val="bg1"/>
                </a:solidFill>
                <a:effectLst/>
                <a:uLnTx/>
                <a:uFillTx/>
                <a:latin typeface="Segoe UI"/>
                <a:ea typeface="+mn-ea"/>
                <a:cs typeface="+mn-cs"/>
              </a:rPr>
              <a:t> &amp; stronger MFA</a:t>
            </a:r>
          </a:p>
        </p:txBody>
      </p:sp>
      <p:sp>
        <p:nvSpPr>
          <p:cNvPr id="29" name="TextBox 28">
            <a:extLst>
              <a:ext uri="{FF2B5EF4-FFF2-40B4-BE49-F238E27FC236}">
                <a16:creationId xmlns:a16="http://schemas.microsoft.com/office/drawing/2014/main" id="{87E76A97-CD6C-4554-AF0C-F9BFC937A03C}"/>
              </a:ext>
            </a:extLst>
          </p:cNvPr>
          <p:cNvSpPr txBox="1"/>
          <p:nvPr/>
        </p:nvSpPr>
        <p:spPr>
          <a:xfrm>
            <a:off x="10083786"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79C27F92-1A6C-4B97-BA9D-D37B1AE6D3CB}"/>
              </a:ext>
            </a:extLst>
          </p:cNvPr>
          <p:cNvSpPr>
            <a:spLocks noChangeAspect="1" noEditPoints="1"/>
          </p:cNvSpPr>
          <p:nvPr/>
        </p:nvSpPr>
        <p:spPr bwMode="auto">
          <a:xfrm flipH="1">
            <a:off x="9959528"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 Placeholder 3">
            <a:extLst>
              <a:ext uri="{FF2B5EF4-FFF2-40B4-BE49-F238E27FC236}">
                <a16:creationId xmlns:a16="http://schemas.microsoft.com/office/drawing/2014/main" id="{C5610D95-7A32-4684-94BE-3472CD99E527}"/>
              </a:ext>
            </a:extLst>
          </p:cNvPr>
          <p:cNvSpPr txBox="1">
            <a:spLocks/>
          </p:cNvSpPr>
          <p:nvPr/>
        </p:nvSpPr>
        <p:spPr>
          <a:xfrm>
            <a:off x="2122311" y="6201077"/>
            <a:ext cx="8472040" cy="4773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 typeface="Wingdings" panose="05000000000000000000" pitchFamily="2" charset="2"/>
              <a:buNone/>
              <a:tabLst/>
              <a:defRPr kumimoji="0" sz="1400" b="1" i="0" u="none" strike="noStrike" cap="all" spc="0" normalizeH="0" baseline="0">
                <a:ln>
                  <a:noFill/>
                </a:ln>
                <a:gradFill>
                  <a:gsLst>
                    <a:gs pos="1250">
                      <a:srgbClr val="107C10"/>
                    </a:gs>
                    <a:gs pos="100000">
                      <a:srgbClr val="107C10"/>
                    </a:gs>
                  </a:gsLst>
                  <a:lin ang="5400000" scaled="0"/>
                </a:gradFill>
                <a:effectLst/>
                <a:uLnTx/>
                <a:uFillTx/>
                <a:latin typeface="Segoe UI" panose="020B0502040204020203" pitchFamily="34" charset="0"/>
                <a:cs typeface="Segoe UI" panose="020B0502040204020203" pitchFamily="34" charset="0"/>
              </a:defRPr>
            </a:lvl1pPr>
            <a:lvl2pPr marL="137160" marR="0" lvl="1" indent="-137160" defTabSz="914400" fontAlgn="auto">
              <a:lnSpc>
                <a:spcPct val="100000"/>
              </a:lnSpc>
              <a:spcBef>
                <a:spcPts val="0"/>
              </a:spcBef>
              <a:spcAft>
                <a:spcPts val="600"/>
              </a:spcAft>
              <a:buClrTx/>
              <a:buSzTx/>
              <a:buFont typeface="Arial" panose="020B0604020202020204" pitchFamily="34" charset="0"/>
              <a:buChar char="•"/>
              <a:tabLst/>
              <a:defRPr kumimoji="0" sz="1400" b="1" i="0" u="none" strike="noStrike" cap="none" spc="0" normalizeH="0" baseline="0">
                <a:ln>
                  <a:noFill/>
                </a:ln>
                <a:gradFill>
                  <a:gsLst>
                    <a:gs pos="1250">
                      <a:srgbClr val="1A1A1A"/>
                    </a:gs>
                    <a:gs pos="100000">
                      <a:srgbClr val="1A1A1A"/>
                    </a:gs>
                  </a:gsLst>
                  <a:lin ang="5400000" scaled="0"/>
                </a:gradFill>
                <a:effectLst/>
                <a:uLnTx/>
                <a:uFillTx/>
                <a:latin typeface="Segoe UI"/>
              </a:defRPr>
            </a:lvl2pPr>
            <a:lvl3pPr marL="337180" marR="0" lvl="2" indent="-137160" defTabSz="914400" fontAlgn="auto">
              <a:lnSpc>
                <a:spcPct val="100000"/>
              </a:lnSpc>
              <a:spcBef>
                <a:spcPts val="0"/>
              </a:spcBef>
              <a:spcAft>
                <a:spcPts val="600"/>
              </a:spcAft>
              <a:buClrTx/>
              <a:buSzTx/>
              <a:buFont typeface="Arial" panose="020B0604020202020204" pitchFamily="34" charset="0"/>
              <a:buChar char="•"/>
              <a:tabLst/>
              <a:defRPr kumimoji="0" sz="1200" b="1" i="0" u="none" strike="noStrike" cap="none" spc="0" normalizeH="0" baseline="0">
                <a:ln>
                  <a:noFill/>
                </a:ln>
                <a:gradFill>
                  <a:gsLst>
                    <a:gs pos="1250">
                      <a:srgbClr val="1A1A1A"/>
                    </a:gs>
                    <a:gs pos="100000">
                      <a:srgbClr val="1A1A1A"/>
                    </a:gs>
                  </a:gsLst>
                  <a:lin ang="5400000" scaled="0"/>
                </a:gradFill>
                <a:effectLst/>
                <a:uLnTx/>
                <a:uFillTx/>
                <a:latin typeface="Segoe UI"/>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lvl="1" indent="0" algn="ctr">
              <a:buNone/>
            </a:pPr>
            <a:r>
              <a:rPr lang="en-US" dirty="0"/>
              <a:t>Key Related Item </a:t>
            </a:r>
            <a:r>
              <a:rPr lang="en-US" b="0" dirty="0"/>
              <a:t>is to increase administrator workstation security – </a:t>
            </a:r>
            <a:r>
              <a:rPr lang="en-US" b="0" dirty="0">
                <a:hlinkClick r:id="rId9"/>
              </a:rPr>
              <a:t>http://aka.ms/secureworkstation</a:t>
            </a:r>
            <a:r>
              <a:rPr lang="en-US" b="0" dirty="0"/>
              <a:t> </a:t>
            </a:r>
          </a:p>
        </p:txBody>
      </p:sp>
    </p:spTree>
    <p:extLst>
      <p:ext uri="{BB962C8B-B14F-4D97-AF65-F5344CB8AC3E}">
        <p14:creationId xmlns:p14="http://schemas.microsoft.com/office/powerpoint/2010/main" val="2052955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B11C1B0-4489-4AFB-B16F-9FEBAB068A4D}"/>
              </a:ext>
            </a:extLst>
          </p:cNvPr>
          <p:cNvSpPr/>
          <p:nvPr/>
        </p:nvSpPr>
        <p:spPr bwMode="auto">
          <a:xfrm>
            <a:off x="0" y="0"/>
            <a:ext cx="12227276" cy="68580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lvl="0">
                <a:defRPr/>
              </a:pPr>
              <a:r>
                <a:rPr lang="en-US" sz="1800" b="1" dirty="0">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dirty="0">
                  <a:gradFill>
                    <a:gsLst>
                      <a:gs pos="2917">
                        <a:srgbClr val="1A1A1A"/>
                      </a:gs>
                      <a:gs pos="30000">
                        <a:srgbClr val="1A1A1A"/>
                      </a:gs>
                    </a:gsLst>
                    <a:lin ang="5400000" scaled="0"/>
                  </a:gradFill>
                  <a:latin typeface="Segoe UI"/>
                  <a:ea typeface="Segoe UI Black" panose="020B0A02040204020203" pitchFamily="34" charset="0"/>
                </a:rPr>
                <a:t> </a:t>
              </a:r>
              <a:r>
                <a:rPr lang="en-US" sz="1400" dirty="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dirty="0">
                <a:gradFill>
                  <a:gsLst>
                    <a:gs pos="2917">
                      <a:srgbClr val="1A1A1A"/>
                    </a:gs>
                    <a:gs pos="30000">
                      <a:srgbClr val="1A1A1A"/>
                    </a:gs>
                  </a:gsLst>
                  <a:lin ang="5400000" scaled="0"/>
                </a:gradFill>
                <a:latin typeface="+mj-lt"/>
                <a:ea typeface="Segoe UI Black" panose="020B0A02040204020203" pitchFamily="34" charset="0"/>
              </a:endParaRPr>
            </a:p>
          </p:txBody>
        </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787ECB8-3800-4B47-824A-7DC9A79509F0}"/>
                  </a:ext>
                </a:extLst>
              </p:cNvPr>
              <p:cNvGraphicFramePr>
                <a:graphicFrameLocks noChangeAspect="1"/>
              </p:cNvGraphicFramePr>
              <p:nvPr>
                <p:extLst>
                  <p:ext uri="{D42A27DB-BD31-4B8C-83A1-F6EECF244321}">
                    <p14:modId xmlns:p14="http://schemas.microsoft.com/office/powerpoint/2010/main" val="2519134691"/>
                  </p:ext>
                </p:extLst>
              </p:nvPr>
            </p:nvGraphicFramePr>
            <p:xfrm>
              <a:off x="1810787" y="3463723"/>
              <a:ext cx="4301067" cy="2419350"/>
            </p:xfrm>
            <a:graphic>
              <a:graphicData uri="http://schemas.microsoft.com/office/powerpoint/2016/slidezoom">
                <pslz:sldZm>
                  <pslz:sldZmObj sldId="4671" cId="2955847839">
                    <pslz:zmPr id="{ED14E833-821D-4623-8B0B-6E10ADD12A0D}" returnToParent="0" transitionDur="1000">
                      <p166:blipFill xmlns:p166="http://schemas.microsoft.com/office/powerpoint/2016/6/main">
                        <a:blip r:embed="rId2"/>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E787ECB8-3800-4B47-824A-7DC9A79509F0}"/>
                  </a:ext>
                </a:extLst>
              </p:cNvPr>
              <p:cNvPicPr>
                <a:picLocks noGrp="1" noRot="1" noChangeAspect="1" noMove="1" noResize="1" noEditPoints="1" noAdjustHandles="1" noChangeArrowheads="1" noChangeShapeType="1"/>
              </p:cNvPicPr>
              <p:nvPr/>
            </p:nvPicPr>
            <p:blipFill>
              <a:blip r:embed="rId4"/>
              <a:stretch>
                <a:fillRect/>
              </a:stretch>
            </p:blipFill>
            <p:spPr>
              <a:xfrm>
                <a:off x="1810787"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1" name="Rectangle 60">
            <a:extLst>
              <a:ext uri="{FF2B5EF4-FFF2-40B4-BE49-F238E27FC236}">
                <a16:creationId xmlns:a16="http://schemas.microsoft.com/office/drawing/2014/main" id="{E09AA435-7094-4847-8D3D-56951C17052B}"/>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3</a:t>
            </a:r>
            <a:endParaRPr lang="en-US" sz="2800" dirty="0">
              <a:solidFill>
                <a:schemeClr val="bg1"/>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1100667" y="457201"/>
            <a:ext cx="10506116" cy="492443"/>
          </a:xfrm>
        </p:spPr>
        <p:txBody>
          <a:bodyPr/>
          <a:lstStyle/>
          <a:p>
            <a:pPr defTabSz="932472" fontAlgn="base">
              <a:spcAft>
                <a:spcPct val="0"/>
              </a:spcAft>
            </a:pPr>
            <a:r>
              <a:rPr lang="en-US" b="1" dirty="0"/>
              <a:t>Enterprise segmentation &amp; Zero Trust preparation</a:t>
            </a:r>
            <a:endParaRPr lang="en-US" dirty="0">
              <a:ea typeface="Segoe UI" pitchFamily="34" charset="0"/>
            </a:endParaRP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D76ABB6-35F3-43F9-91BB-F73F8A61338B}"/>
                  </a:ext>
                </a:extLst>
              </p:cNvPr>
              <p:cNvGraphicFramePr>
                <a:graphicFrameLocks noChangeAspect="1"/>
              </p:cNvGraphicFramePr>
              <p:nvPr>
                <p:extLst>
                  <p:ext uri="{D42A27DB-BD31-4B8C-83A1-F6EECF244321}">
                    <p14:modId xmlns:p14="http://schemas.microsoft.com/office/powerpoint/2010/main" val="1747514329"/>
                  </p:ext>
                </p:extLst>
              </p:nvPr>
            </p:nvGraphicFramePr>
            <p:xfrm>
              <a:off x="6353725" y="3463723"/>
              <a:ext cx="4301067" cy="2419350"/>
            </p:xfrm>
            <a:graphic>
              <a:graphicData uri="http://schemas.microsoft.com/office/powerpoint/2016/sectionzoom">
                <psez:sectionZm>
                  <psez:sectionZmObj sectionId="{2550D5A2-E71C-4766-8DE3-FE00C886B7E4}">
                    <psez:zmPr id="{A5121B3D-0153-47EA-B26F-59D7F56F589F}" transitionDur="1000">
                      <p166:blipFill xmlns:p166="http://schemas.microsoft.com/office/powerpoint/2016/6/main">
                        <a:blip r:embed="rId5"/>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8D76ABB6-35F3-43F9-91BB-F73F8A61338B}"/>
                  </a:ext>
                </a:extLst>
              </p:cNvPr>
              <p:cNvPicPr>
                <a:picLocks noGrp="1" noRot="1" noChangeAspect="1" noMove="1" noResize="1" noEditPoints="1" noAdjustHandles="1" noChangeArrowheads="1" noChangeShapeType="1"/>
              </p:cNvPicPr>
              <p:nvPr/>
            </p:nvPicPr>
            <p:blipFill>
              <a:blip r:embed="rId7"/>
              <a:stretch>
                <a:fillRect/>
              </a:stretch>
            </p:blipFill>
            <p:spPr>
              <a:xfrm>
                <a:off x="6353725"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4824873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E616DBE-9309-424E-B87B-2080C8FB730D}"/>
              </a:ext>
            </a:extLst>
          </p:cNvPr>
          <p:cNvSpPr/>
          <p:nvPr/>
        </p:nvSpPr>
        <p:spPr bwMode="auto">
          <a:xfrm>
            <a:off x="5615170" y="3006134"/>
            <a:ext cx="5995817" cy="32629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56" name="Rectangle 55">
            <a:extLst>
              <a:ext uri="{FF2B5EF4-FFF2-40B4-BE49-F238E27FC236}">
                <a16:creationId xmlns:a16="http://schemas.microsoft.com/office/drawing/2014/main" id="{469FE4C7-6E3D-42DD-A887-84B517E060CC}"/>
              </a:ext>
            </a:extLst>
          </p:cNvPr>
          <p:cNvSpPr/>
          <p:nvPr/>
        </p:nvSpPr>
        <p:spPr bwMode="auto">
          <a:xfrm>
            <a:off x="588261" y="1688033"/>
            <a:ext cx="4784253" cy="45810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50932" y="457200"/>
            <a:ext cx="10365817" cy="492443"/>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SEGMENTATION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615170" y="3007217"/>
            <a:ext cx="5995817" cy="3261821"/>
          </a:xfrm>
          <a:prstGeom prst="rect">
            <a:avLst/>
          </a:prstGeom>
          <a:solidFill>
            <a:schemeClr val="accent5"/>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Enables Operations </a:t>
            </a:r>
            <a:r>
              <a:rPr lang="en-US" sz="140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Contains Risk </a:t>
            </a:r>
            <a:r>
              <a:rPr lang="en-US" sz="140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a:gradFill>
                  <a:gsLst>
                    <a:gs pos="1250">
                      <a:schemeClr val="bg1"/>
                    </a:gs>
                    <a:gs pos="100000">
                      <a:schemeClr val="bg1"/>
                    </a:gs>
                  </a:gsLst>
                  <a:lin ang="5400000" scaled="0"/>
                </a:gradFill>
                <a:latin typeface="Segoe UI"/>
              </a:rPr>
              <a:t>Isolating high exposure </a:t>
            </a:r>
            <a:r>
              <a:rPr lang="en-US" sz="1400">
                <a:gradFill>
                  <a:gsLst>
                    <a:gs pos="1250">
                      <a:schemeClr val="bg1"/>
                    </a:gs>
                    <a:gs pos="100000">
                      <a:schemeClr val="bg1"/>
                    </a:gs>
                  </a:gsLst>
                  <a:lin ang="5400000" scaled="0"/>
                </a:gradFill>
              </a:rPr>
              <a:t>systems from being used as a pivot to other systems</a:t>
            </a:r>
            <a:endParaRPr lang="en-US" sz="140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Is Monitored</a:t>
            </a:r>
            <a:r>
              <a:rPr lang="en-US" sz="140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46630" y="1039499"/>
            <a:ext cx="1918154" cy="246221"/>
          </a:xfrm>
          <a:prstGeom prst="rect">
            <a:avLst/>
          </a:prstGeom>
          <a:noFill/>
        </p:spPr>
        <p:txBody>
          <a:bodyPr wrap="none" lIns="0" tIns="0" rIns="0" bIns="0" rtlCol="0">
            <a:spAutoFit/>
          </a:bodyPr>
          <a:lstStyle/>
          <a:p>
            <a:r>
              <a:rPr lang="en-US" sz="1600" kern="0" cap="all" spc="118" dirty="0">
                <a:ln w="3175">
                  <a:noFill/>
                </a:ln>
                <a:solidFill>
                  <a:srgbClr val="107C10"/>
                </a:solidFill>
                <a:latin typeface="+mj-lt"/>
                <a:ea typeface="Segoe UI Black" pitchFamily="34"/>
                <a:cs typeface="Segoe UI" pitchFamily="34" charset="0"/>
              </a:rPr>
              <a:t>Critical CHOICE</a:t>
            </a:r>
          </a:p>
        </p:txBody>
      </p:sp>
      <p:sp>
        <p:nvSpPr>
          <p:cNvPr id="44" name="Rectangle 43">
            <a:extLst>
              <a:ext uri="{FF2B5EF4-FFF2-40B4-BE49-F238E27FC236}">
                <a16:creationId xmlns:a16="http://schemas.microsoft.com/office/drawing/2014/main" id="{7F2B6EEA-D76D-4614-960D-CBDE18DE662E}"/>
              </a:ext>
            </a:extLst>
          </p:cNvPr>
          <p:cNvSpPr/>
          <p:nvPr/>
        </p:nvSpPr>
        <p:spPr bwMode="auto">
          <a:xfrm>
            <a:off x="581014" y="5365529"/>
            <a:ext cx="4784254"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dirty="0">
                <a:solidFill>
                  <a:schemeClr val="bg1"/>
                </a:solidFill>
              </a:rPr>
              <a:t>Minimize Complexity </a:t>
            </a:r>
            <a:r>
              <a:rPr lang="en-US" sz="1200" dirty="0">
                <a:solidFill>
                  <a:schemeClr val="bg1"/>
                </a:solidFill>
              </a:rPr>
              <a:t>- Always consider whether a segment is needed or whether security monitoring provides enough risk mitigation </a:t>
            </a:r>
            <a:br>
              <a:rPr lang="en-US" sz="1200" dirty="0">
                <a:solidFill>
                  <a:schemeClr val="bg1"/>
                </a:solidFill>
              </a:rPr>
            </a:br>
            <a:r>
              <a:rPr lang="en-US" sz="1200" dirty="0">
                <a:solidFill>
                  <a:schemeClr val="bg1"/>
                </a:solidFill>
              </a:rPr>
              <a:t>(each segments adds friction and overhead</a:t>
            </a:r>
            <a:r>
              <a:rPr lang="en-US" sz="1100" dirty="0">
                <a:solidFill>
                  <a:schemeClr val="bg1"/>
                </a:solidFill>
              </a:rPr>
              <a:t>)</a:t>
            </a:r>
          </a:p>
        </p:txBody>
      </p:sp>
      <p:grpSp>
        <p:nvGrpSpPr>
          <p:cNvPr id="12" name="Group 11">
            <a:extLst>
              <a:ext uri="{FF2B5EF4-FFF2-40B4-BE49-F238E27FC236}">
                <a16:creationId xmlns:a16="http://schemas.microsoft.com/office/drawing/2014/main" id="{A2E88DF6-2AAB-42EC-9704-947079DC1F44}"/>
              </a:ext>
            </a:extLst>
          </p:cNvPr>
          <p:cNvGrpSpPr/>
          <p:nvPr/>
        </p:nvGrpSpPr>
        <p:grpSpPr>
          <a:xfrm>
            <a:off x="739648" y="5459361"/>
            <a:ext cx="409587" cy="409587"/>
            <a:chOff x="581013" y="5528126"/>
            <a:chExt cx="602792" cy="602792"/>
          </a:xfrm>
        </p:grpSpPr>
        <p:sp>
          <p:nvSpPr>
            <p:cNvPr id="42" name="Oval 41">
              <a:extLst>
                <a:ext uri="{FF2B5EF4-FFF2-40B4-BE49-F238E27FC236}">
                  <a16:creationId xmlns:a16="http://schemas.microsoft.com/office/drawing/2014/main" id="{C1B958CE-F5E3-4C50-B3F6-1C897A79373D}"/>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AB140BC-835C-4DCD-8BAA-9564AF6D42B3}"/>
              </a:ext>
            </a:extLst>
          </p:cNvPr>
          <p:cNvSpPr txBox="1"/>
          <p:nvPr/>
        </p:nvSpPr>
        <p:spPr>
          <a:xfrm>
            <a:off x="588260" y="5913733"/>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grpSp>
        <p:nvGrpSpPr>
          <p:cNvPr id="11" name="Group 10">
            <a:extLst>
              <a:ext uri="{FF2B5EF4-FFF2-40B4-BE49-F238E27FC236}">
                <a16:creationId xmlns:a16="http://schemas.microsoft.com/office/drawing/2014/main" id="{32B76296-6DC3-4E93-BB85-661A8D84E3E8}"/>
              </a:ext>
            </a:extLst>
          </p:cNvPr>
          <p:cNvGrpSpPr/>
          <p:nvPr/>
        </p:nvGrpSpPr>
        <p:grpSpPr>
          <a:xfrm>
            <a:off x="6981174" y="736612"/>
            <a:ext cx="3017971" cy="1857267"/>
            <a:chOff x="7786104" y="1571733"/>
            <a:chExt cx="1320128" cy="812410"/>
          </a:xfrm>
        </p:grpSpPr>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0B0D35BC-3344-4285-B35D-EC392C75BF8B}"/>
                  </a:ext>
                </a:extLst>
              </p:cNvPr>
              <p:cNvGraphicFramePr>
                <a:graphicFrameLocks noChangeAspect="1"/>
              </p:cNvGraphicFramePr>
              <p:nvPr>
                <p:extLst>
                  <p:ext uri="{D42A27DB-BD31-4B8C-83A1-F6EECF244321}">
                    <p14:modId xmlns:p14="http://schemas.microsoft.com/office/powerpoint/2010/main" val="4114637085"/>
                  </p:ext>
                </p:extLst>
              </p:nvPr>
            </p:nvGraphicFramePr>
            <p:xfrm>
              <a:off x="10756872" y="585788"/>
              <a:ext cx="845312" cy="475488"/>
            </p:xfrm>
            <a:graphic>
              <a:graphicData uri="http://schemas.microsoft.com/office/powerpoint/2016/slidezoom">
                <pslz:sldZm>
                  <pslz:sldZmObj sldId="8441" cId="78364891">
                    <pslz:zmPr id="{81A3FB2F-B699-45AE-995B-4515BEE209B0}"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0B0D35BC-3344-4285-B35D-EC392C75BF8B}"/>
                  </a:ext>
                </a:extLst>
              </p:cNvPr>
              <p:cNvPicPr>
                <a:picLocks noGrp="1" noRot="1" noChangeAspect="1" noMove="1" noResize="1" noEditPoints="1" noAdjustHandles="1" noChangeArrowheads="1" noChangeShapeType="1"/>
              </p:cNvPicPr>
              <p:nvPr/>
            </p:nvPicPr>
            <p:blipFill>
              <a:blip r:embed="rId5"/>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53" name="TextBox 52">
            <a:extLst>
              <a:ext uri="{FF2B5EF4-FFF2-40B4-BE49-F238E27FC236}">
                <a16:creationId xmlns:a16="http://schemas.microsoft.com/office/drawing/2014/main" id="{D908E046-8F33-49F7-9CA5-A6C27994AC91}"/>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54" name="arrow_15_bidi">
            <a:extLst>
              <a:ext uri="{FF2B5EF4-FFF2-40B4-BE49-F238E27FC236}">
                <a16:creationId xmlns:a16="http://schemas.microsoft.com/office/drawing/2014/main" id="{B69A8D28-64A1-4654-88BA-D71567B81F25}"/>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558478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p:txBody>
          <a:bodyPr/>
          <a:lstStyle/>
          <a:p>
            <a:r>
              <a:rPr lang="en-US">
                <a:gradFill>
                  <a:gsLst>
                    <a:gs pos="0">
                      <a:schemeClr val="tx1"/>
                    </a:gs>
                    <a:gs pos="100000">
                      <a:schemeClr val="tx1"/>
                    </a:gs>
                  </a:gsLst>
                  <a:lin ang="5400000" scaled="1"/>
                </a:gradFill>
              </a:rPr>
              <a:t>Reference Design - Azure Administration Model</a:t>
            </a:r>
            <a:endParaRPr lang="en-US"/>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10"/>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10"/>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2"/>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10"/>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10"/>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5"/>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7"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18"/>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19"/>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0"/>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2500"/>
                            </p:stCondLst>
                            <p:childTnLst>
                              <p:par>
                                <p:cTn id="41" presetID="22" presetClass="entr" presetSubtype="1"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up)">
                                      <p:cBhvr>
                                        <p:cTn id="47" dur="500"/>
                                        <p:tgtEl>
                                          <p:spTgt spid="278"/>
                                        </p:tgtEl>
                                      </p:cBhvr>
                                    </p:animEffect>
                                  </p:childTnLst>
                                </p:cTn>
                              </p:par>
                            </p:childTnLst>
                          </p:cTn>
                        </p:par>
                        <p:par>
                          <p:cTn id="48" fill="hold">
                            <p:stCondLst>
                              <p:cond delay="3500"/>
                            </p:stCondLst>
                            <p:childTnLst>
                              <p:par>
                                <p:cTn id="49" presetID="22" presetClass="entr" presetSubtype="1"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up)">
                                      <p:cBhvr>
                                        <p:cTn id="51" dur="500"/>
                                        <p:tgtEl>
                                          <p:spTgt spid="91"/>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279"/>
                                        </p:tgtEl>
                                        <p:attrNameLst>
                                          <p:attrName>style.visibility</p:attrName>
                                        </p:attrNameLst>
                                      </p:cBhvr>
                                      <p:to>
                                        <p:strVal val="visible"/>
                                      </p:to>
                                    </p:set>
                                    <p:animEffect transition="in" filter="wipe(up)">
                                      <p:cBhvr>
                                        <p:cTn id="55" dur="500"/>
                                        <p:tgtEl>
                                          <p:spTgt spid="279"/>
                                        </p:tgtEl>
                                      </p:cBhvr>
                                    </p:animEffect>
                                  </p:childTnLst>
                                </p:cTn>
                              </p:par>
                            </p:childTnLst>
                          </p:cTn>
                        </p:par>
                        <p:par>
                          <p:cTn id="56" fill="hold">
                            <p:stCondLst>
                              <p:cond delay="4500"/>
                            </p:stCondLst>
                            <p:childTnLst>
                              <p:par>
                                <p:cTn id="57" presetID="16" presetClass="entr" presetSubtype="37"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barn(outVertical)">
                                      <p:cBhvr>
                                        <p:cTn id="59" dur="500"/>
                                        <p:tgtEl>
                                          <p:spTgt spid="88"/>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par>
                                <p:cTn id="64" presetID="22" presetClass="entr" presetSubtype="1" fill="hold" nodeType="withEffect">
                                  <p:stCondLst>
                                    <p:cond delay="250"/>
                                  </p:stCondLst>
                                  <p:childTnLst>
                                    <p:set>
                                      <p:cBhvr>
                                        <p:cTn id="65" dur="1" fill="hold">
                                          <p:stCondLst>
                                            <p:cond delay="0"/>
                                          </p:stCondLst>
                                        </p:cTn>
                                        <p:tgtEl>
                                          <p:spTgt spid="78"/>
                                        </p:tgtEl>
                                        <p:attrNameLst>
                                          <p:attrName>style.visibility</p:attrName>
                                        </p:attrNameLst>
                                      </p:cBhvr>
                                      <p:to>
                                        <p:strVal val="visible"/>
                                      </p:to>
                                    </p:set>
                                    <p:animEffect transition="in" filter="wipe(up)">
                                      <p:cBhvr>
                                        <p:cTn id="66" dur="500"/>
                                        <p:tgtEl>
                                          <p:spTgt spid="78"/>
                                        </p:tgtEl>
                                      </p:cBhvr>
                                    </p:animEffect>
                                  </p:childTnLst>
                                </p:cTn>
                              </p:par>
                              <p:par>
                                <p:cTn id="67" presetID="22" presetClass="entr" presetSubtype="1"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par>
                                <p:cTn id="70" presetID="22" presetClass="entr" presetSubtype="1" fill="hold" nodeType="withEffect">
                                  <p:stCondLst>
                                    <p:cond delay="750"/>
                                  </p:stCondLst>
                                  <p:childTnLst>
                                    <p:set>
                                      <p:cBhvr>
                                        <p:cTn id="71" dur="1" fill="hold">
                                          <p:stCondLst>
                                            <p:cond delay="0"/>
                                          </p:stCondLst>
                                        </p:cTn>
                                        <p:tgtEl>
                                          <p:spTgt spid="76"/>
                                        </p:tgtEl>
                                        <p:attrNameLst>
                                          <p:attrName>style.visibility</p:attrName>
                                        </p:attrNameLst>
                                      </p:cBhvr>
                                      <p:to>
                                        <p:strVal val="visible"/>
                                      </p:to>
                                    </p:set>
                                    <p:animEffect transition="in" filter="wipe(up)">
                                      <p:cBhvr>
                                        <p:cTn id="72" dur="500"/>
                                        <p:tgtEl>
                                          <p:spTgt spid="76"/>
                                        </p:tgtEl>
                                      </p:cBhvr>
                                    </p:animEffect>
                                  </p:childTnLst>
                                </p:cTn>
                              </p:par>
                            </p:childTnLst>
                          </p:cTn>
                        </p:par>
                        <p:par>
                          <p:cTn id="73" fill="hold">
                            <p:stCondLst>
                              <p:cond delay="6250"/>
                            </p:stCondLst>
                            <p:childTnLst>
                              <p:par>
                                <p:cTn id="74" presetID="42"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0"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1"/>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0"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1"/>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2"/>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0"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3"/>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5"/>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0"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7"/>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8"/>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29"/>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0"/>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0"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1"/>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2"/>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0"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3"/>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5"/>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0"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7"/>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5"/>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0"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7"/>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2660550" y="3484959"/>
            <a:ext cx="3230663" cy="365782"/>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5811258" y="3401993"/>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21" y="48502"/>
              <a:ext cx="1123292" cy="11232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62" name="Group 61">
            <a:extLst>
              <a:ext uri="{FF2B5EF4-FFF2-40B4-BE49-F238E27FC236}">
                <a16:creationId xmlns:a16="http://schemas.microsoft.com/office/drawing/2014/main" id="{3037BD4F-038A-474F-9548-F1B5EC90610D}"/>
              </a:ext>
            </a:extLst>
          </p:cNvPr>
          <p:cNvGrpSpPr/>
          <p:nvPr/>
        </p:nvGrpSpPr>
        <p:grpSpPr>
          <a:xfrm rot="20709262">
            <a:off x="6834904" y="2123059"/>
            <a:ext cx="350518" cy="350518"/>
            <a:chOff x="3794896" y="1574082"/>
            <a:chExt cx="841364" cy="841364"/>
          </a:xfrm>
        </p:grpSpPr>
        <p:sp>
          <p:nvSpPr>
            <p:cNvPr id="64" name="Oval 63">
              <a:extLst>
                <a:ext uri="{FF2B5EF4-FFF2-40B4-BE49-F238E27FC236}">
                  <a16:creationId xmlns:a16="http://schemas.microsoft.com/office/drawing/2014/main" id="{BB325CDE-7BFF-4655-A620-7BC70A41AC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423C8E01-D902-486E-AA9D-85942AD745E9}"/>
                </a:ext>
              </a:extLst>
            </p:cNvPr>
            <p:cNvSpPr/>
            <p:nvPr/>
          </p:nvSpPr>
          <p:spPr bwMode="auto">
            <a:xfrm>
              <a:off x="4078869" y="1858055"/>
              <a:ext cx="273422" cy="273422"/>
            </a:xfrm>
            <a:prstGeom prst="ellipse">
              <a:avLst/>
            </a:prstGeom>
            <a:solidFill>
              <a:schemeClr val="accent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1200828" y="2620005"/>
            <a:ext cx="460265" cy="1432385"/>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6024246" y="4823258"/>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5351841" y="5722325"/>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7196680" y="190248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$66 upfront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30% of the profit</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2358011" y="1097998"/>
            <a:ext cx="1777130" cy="1777130"/>
            <a:chOff x="1389403" y="-447226"/>
            <a:chExt cx="2114718" cy="2114718"/>
          </a:xfrm>
        </p:grpSpPr>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98" name="Oval 197">
            <a:extLst>
              <a:ext uri="{FF2B5EF4-FFF2-40B4-BE49-F238E27FC236}">
                <a16:creationId xmlns:a16="http://schemas.microsoft.com/office/drawing/2014/main" id="{D22B72DC-5D41-49CA-9687-7523D4A2F759}"/>
              </a:ext>
            </a:extLst>
          </p:cNvPr>
          <p:cNvSpPr/>
          <p:nvPr/>
        </p:nvSpPr>
        <p:spPr bwMode="auto">
          <a:xfrm>
            <a:off x="1069437" y="247745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681799" y="1973767"/>
            <a:ext cx="1557098" cy="212312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296605" y="4110179"/>
            <a:ext cx="3802967" cy="78567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774179" y="4149217"/>
            <a:ext cx="3646737" cy="163722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2222090" y="4049729"/>
            <a:ext cx="5840823" cy="112696"/>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1254125" y="4295788"/>
            <a:ext cx="520054" cy="1654174"/>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4171940" y="1725533"/>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400">
              <a:defRPr/>
            </a:pPr>
            <a:r>
              <a:rPr lang="en-US" sz="1100" dirty="0">
                <a:solidFill>
                  <a:schemeClr val="tx1"/>
                </a:solidFill>
                <a:latin typeface="Segoe UI Semibold"/>
              </a:rPr>
              <a:t>Zero-days: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661092" y="5413202"/>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range: $250 or  much more</a:t>
            </a:r>
          </a:p>
        </p:txBody>
      </p:sp>
      <p:sp>
        <p:nvSpPr>
          <p:cNvPr id="239" name="Rectangle 238">
            <a:extLst>
              <a:ext uri="{FF2B5EF4-FFF2-40B4-BE49-F238E27FC236}">
                <a16:creationId xmlns:a16="http://schemas.microsoft.com/office/drawing/2014/main" id="{5ADD5691-1543-49E1-9D94-0D299EBC55D2}"/>
              </a:ext>
            </a:extLst>
          </p:cNvPr>
          <p:cNvSpPr/>
          <p:nvPr/>
        </p:nvSpPr>
        <p:spPr>
          <a:xfrm>
            <a:off x="686739" y="1518295"/>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$1,400 </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per month</a:t>
            </a:r>
          </a:p>
        </p:txBody>
      </p:sp>
      <p:sp>
        <p:nvSpPr>
          <p:cNvPr id="257" name="Rectangle 256">
            <a:extLst>
              <a:ext uri="{FF2B5EF4-FFF2-40B4-BE49-F238E27FC236}">
                <a16:creationId xmlns:a16="http://schemas.microsoft.com/office/drawing/2014/main" id="{29C21BD3-5788-4AD5-8A56-B7740B3717D4}"/>
              </a:ext>
            </a:extLst>
          </p:cNvPr>
          <p:cNvSpPr/>
          <p:nvPr/>
        </p:nvSpPr>
        <p:spPr>
          <a:xfrm>
            <a:off x="5996490" y="3005362"/>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PC - $0.13 to $0.89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8287658" y="376336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6263892" y="448467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$150 for 400M            Averages $0.97 per 1,000</a:t>
            </a:r>
          </a:p>
        </p:txBody>
      </p:sp>
      <p:sp>
        <p:nvSpPr>
          <p:cNvPr id="61" name="Rectangle 60">
            <a:extLst>
              <a:ext uri="{FF2B5EF4-FFF2-40B4-BE49-F238E27FC236}">
                <a16:creationId xmlns:a16="http://schemas.microsoft.com/office/drawing/2014/main" id="{1E206C88-72EC-4B2A-AF60-D1BD749B7B66}"/>
              </a:ext>
            </a:extLst>
          </p:cNvPr>
          <p:cNvSpPr/>
          <p:nvPr/>
        </p:nvSpPr>
        <p:spPr>
          <a:xfrm>
            <a:off x="5573489" y="5345051"/>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$766.67 per month</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97805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27580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65" name="Straight Connector 64">
            <a:extLst>
              <a:ext uri="{FF2B5EF4-FFF2-40B4-BE49-F238E27FC236}">
                <a16:creationId xmlns:a16="http://schemas.microsoft.com/office/drawing/2014/main" id="{014EE10A-2EBD-4841-891C-FB6F11FF2E19}"/>
              </a:ext>
            </a:extLst>
          </p:cNvPr>
          <p:cNvCxnSpPr>
            <a:cxnSpLocks/>
          </p:cNvCxnSpPr>
          <p:nvPr/>
        </p:nvCxnSpPr>
        <p:spPr>
          <a:xfrm flipV="1">
            <a:off x="2533027" y="2297113"/>
            <a:ext cx="4482136" cy="137095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843C6BAC-58CD-4D4B-946B-45BD6F0B8BCA}"/>
              </a:ext>
            </a:extLst>
          </p:cNvPr>
          <p:cNvCxnSpPr>
            <a:cxnSpLocks/>
          </p:cNvCxnSpPr>
          <p:nvPr/>
        </p:nvCxnSpPr>
        <p:spPr>
          <a:xfrm flipV="1">
            <a:off x="3977301" y="1481038"/>
            <a:ext cx="352480" cy="1"/>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5C9F38-BB74-4106-86DC-8123F0D72329}"/>
              </a:ext>
            </a:extLst>
          </p:cNvPr>
          <p:cNvSpPr txBox="1"/>
          <p:nvPr/>
        </p:nvSpPr>
        <p:spPr>
          <a:xfrm>
            <a:off x="4419815" y="1409065"/>
            <a:ext cx="139621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Semibold"/>
              </a:rPr>
              <a:t>Highest average price</a:t>
            </a:r>
          </a:p>
        </p:txBody>
      </p:sp>
      <p:grpSp>
        <p:nvGrpSpPr>
          <p:cNvPr id="192" name="Group 191">
            <a:extLst>
              <a:ext uri="{FF2B5EF4-FFF2-40B4-BE49-F238E27FC236}">
                <a16:creationId xmlns:a16="http://schemas.microsoft.com/office/drawing/2014/main" id="{3A608CEE-EDB3-491D-9D87-3FE54DBF986E}"/>
              </a:ext>
            </a:extLst>
          </p:cNvPr>
          <p:cNvGrpSpPr/>
          <p:nvPr/>
        </p:nvGrpSpPr>
        <p:grpSpPr>
          <a:xfrm>
            <a:off x="7950336" y="4033580"/>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864784" y="5566584"/>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3" y="359244"/>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2507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42" presetClass="path" presetSubtype="0" decel="100000" fill="hold" nodeType="withEffect">
                                  <p:stCondLst>
                                    <p:cond delay="0"/>
                                  </p:stCondLst>
                                  <p:childTnLst>
                                    <p:animMotion origin="layout" path="M 3.95833E-6 -3.33333E-6 L -0.10847 0.29769 " pathEditMode="relative" rAng="0" ptsTypes="AA">
                                      <p:cBhvr>
                                        <p:cTn id="9" dur="750" spd="-100000" fill="hold"/>
                                        <p:tgtEl>
                                          <p:spTgt spid="188"/>
                                        </p:tgtEl>
                                        <p:attrNameLst>
                                          <p:attrName>ppt_x</p:attrName>
                                          <p:attrName>ppt_y</p:attrName>
                                        </p:attrNameLst>
                                      </p:cBhvr>
                                      <p:rCtr x="-5430" y="14884"/>
                                    </p:animMotion>
                                  </p:childTnLst>
                                </p:cTn>
                              </p:par>
                              <p:par>
                                <p:cTn id="10" presetID="10"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0"/>
                                  </p:stCondLst>
                                  <p:childTnLst>
                                    <p:animMotion origin="layout" path="M 2.08333E-7 -3.7037E-6 L -0.41706 0.25741 " pathEditMode="relative" rAng="0" ptsTypes="AA">
                                      <p:cBhvr>
                                        <p:cTn id="14" dur="750" spd="-100000" fill="hold"/>
                                        <p:tgtEl>
                                          <p:spTgt spid="62"/>
                                        </p:tgtEl>
                                        <p:attrNameLst>
                                          <p:attrName>ppt_x</p:attrName>
                                          <p:attrName>ppt_y</p:attrName>
                                        </p:attrNameLst>
                                      </p:cBhvr>
                                      <p:rCtr x="-20859" y="12870"/>
                                    </p:animMotion>
                                  </p:childTnLst>
                                </p:cTn>
                              </p:par>
                              <p:par>
                                <p:cTn id="15" presetID="10" presetClass="entr" presetSubtype="0" fill="hold" grpId="0" nodeType="with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grpId="1" nodeType="withEffect">
                                  <p:stCondLst>
                                    <p:cond delay="0"/>
                                  </p:stCondLst>
                                  <p:childTnLst>
                                    <p:animMotion origin="layout" path="M 1.04167E-6 -4.44444E-6 L 0.06133 0.20764 " pathEditMode="relative" rAng="0" ptsTypes="AA">
                                      <p:cBhvr>
                                        <p:cTn id="19" dur="750" spd="-100000" fill="hold"/>
                                        <p:tgtEl>
                                          <p:spTgt spid="198"/>
                                        </p:tgtEl>
                                        <p:attrNameLst>
                                          <p:attrName>ppt_x</p:attrName>
                                          <p:attrName>ppt_y</p:attrName>
                                        </p:attrNameLst>
                                      </p:cBhvr>
                                      <p:rCtr x="3060" y="10370"/>
                                    </p:animMotion>
                                  </p:childTnLst>
                                </p:cTn>
                              </p:par>
                              <p:par>
                                <p:cTn id="20" presetID="10" presetClass="entr" presetSubtype="0" fill="hold"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42" presetClass="path" presetSubtype="0" decel="100000" fill="hold" nodeType="withEffect">
                                  <p:stCondLst>
                                    <p:cond delay="0"/>
                                  </p:stCondLst>
                                  <p:childTnLst>
                                    <p:animMotion origin="layout" path="M -2.91667E-6 2.59259E-6 L -0.32526 0.07708 " pathEditMode="relative" rAng="0" ptsTypes="AA">
                                      <p:cBhvr>
                                        <p:cTn id="24" dur="750" spd="-100000" fill="hold"/>
                                        <p:tgtEl>
                                          <p:spTgt spid="195"/>
                                        </p:tgtEl>
                                        <p:attrNameLst>
                                          <p:attrName>ppt_x</p:attrName>
                                          <p:attrName>ppt_y</p:attrName>
                                        </p:attrNameLst>
                                      </p:cBhvr>
                                      <p:rCtr x="-16263" y="3843"/>
                                    </p:animMotion>
                                  </p:childTnLst>
                                </p:cTn>
                              </p:par>
                              <p:par>
                                <p:cTn id="25" presetID="10"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42" presetClass="path" presetSubtype="0" decel="100000" fill="hold" nodeType="withEffect">
                                  <p:stCondLst>
                                    <p:cond delay="0"/>
                                  </p:stCondLst>
                                  <p:childTnLst>
                                    <p:animMotion origin="layout" path="M -4.16667E-7 4.07407E-6 L -0.55273 0.00347 " pathEditMode="relative" rAng="0" ptsTypes="AA">
                                      <p:cBhvr>
                                        <p:cTn id="29" dur="750" spd="-100000" fill="hold"/>
                                        <p:tgtEl>
                                          <p:spTgt spid="192"/>
                                        </p:tgtEl>
                                        <p:attrNameLst>
                                          <p:attrName>ppt_x</p:attrName>
                                          <p:attrName>ppt_y</p:attrName>
                                        </p:attrNameLst>
                                      </p:cBhvr>
                                      <p:rCtr x="-27643" y="162"/>
                                    </p:animMotion>
                                  </p:childTnLst>
                                </p:cTn>
                              </p:par>
                              <p:par>
                                <p:cTn id="30" presetID="10" presetClass="entr" presetSubtype="0" fill="hold" grpId="0" nodeType="with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par>
                                <p:cTn id="33" presetID="42" presetClass="path" presetSubtype="0" decel="100000" fill="hold" grpId="1" nodeType="withEffect">
                                  <p:stCondLst>
                                    <p:cond delay="0"/>
                                  </p:stCondLst>
                                  <p:childTnLst>
                                    <p:animMotion origin="layout" path="M 0 2.59259E-6 L -0.29323 -0.07616 " pathEditMode="relative" rAng="0" ptsTypes="AA">
                                      <p:cBhvr>
                                        <p:cTn id="34" dur="750" spd="-100000" fill="hold"/>
                                        <p:tgtEl>
                                          <p:spTgt spid="201"/>
                                        </p:tgtEl>
                                        <p:attrNameLst>
                                          <p:attrName>ppt_x</p:attrName>
                                          <p:attrName>ppt_y</p:attrName>
                                        </p:attrNameLst>
                                      </p:cBhvr>
                                      <p:rCtr x="-14661" y="-3819"/>
                                    </p:animMotion>
                                  </p:childTnLst>
                                </p:cTn>
                              </p:par>
                              <p:par>
                                <p:cTn id="35" presetID="10" presetClass="entr" presetSubtype="0" fill="hold" grpId="0" nodeType="withEffect">
                                  <p:stCondLst>
                                    <p:cond delay="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42" presetClass="path" presetSubtype="0" decel="100000" fill="hold" grpId="1" nodeType="withEffect">
                                  <p:stCondLst>
                                    <p:cond delay="0"/>
                                  </p:stCondLst>
                                  <p:childTnLst>
                                    <p:animMotion origin="layout" path="M -6.25E-7 1.11022E-16 L -0.28529 -0.24444 " pathEditMode="relative" rAng="0" ptsTypes="AA">
                                      <p:cBhvr>
                                        <p:cTn id="39" dur="750" spd="-100000" fill="hold"/>
                                        <p:tgtEl>
                                          <p:spTgt spid="200"/>
                                        </p:tgtEl>
                                        <p:attrNameLst>
                                          <p:attrName>ppt_x</p:attrName>
                                          <p:attrName>ppt_y</p:attrName>
                                        </p:attrNameLst>
                                      </p:cBhvr>
                                      <p:rCtr x="-14271" y="-12222"/>
                                    </p:animMotion>
                                  </p:childTnLst>
                                </p:cTn>
                              </p:par>
                              <p:par>
                                <p:cTn id="40" presetID="10" presetClass="entr" presetSubtype="0" fill="hold" nodeType="with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par>
                                <p:cTn id="43" presetID="42" presetClass="path" presetSubtype="0" decel="100000" fill="hold" nodeType="withEffect">
                                  <p:stCondLst>
                                    <p:cond delay="0"/>
                                  </p:stCondLst>
                                  <p:childTnLst>
                                    <p:animMotion origin="layout" path="M -4.16667E-6 4.44444E-6 L 0.05964 -0.28334 " pathEditMode="relative" rAng="0" ptsTypes="AA">
                                      <p:cBhvr>
                                        <p:cTn id="44" dur="750" spd="-100000" fill="hold"/>
                                        <p:tgtEl>
                                          <p:spTgt spid="189"/>
                                        </p:tgtEl>
                                        <p:attrNameLst>
                                          <p:attrName>ppt_x</p:attrName>
                                          <p:attrName>ppt_y</p:attrName>
                                        </p:attrNameLst>
                                      </p:cBhvr>
                                      <p:rCtr x="2982" y="-14167"/>
                                    </p:animMotion>
                                  </p:childTnLst>
                                </p:cTn>
                              </p:par>
                            </p:childTnLst>
                          </p:cTn>
                        </p:par>
                        <p:par>
                          <p:cTn id="45" fill="hold">
                            <p:stCondLst>
                              <p:cond delay="750"/>
                            </p:stCondLst>
                            <p:childTnLst>
                              <p:par>
                                <p:cTn id="46" presetID="22" presetClass="entr" presetSubtype="4"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down)">
                                      <p:cBhvr>
                                        <p:cTn id="48" dur="500"/>
                                        <p:tgtEl>
                                          <p:spTgt spid="208"/>
                                        </p:tgtEl>
                                      </p:cBhvr>
                                    </p:animEffect>
                                  </p:childTnLst>
                                </p:cTn>
                              </p:par>
                              <p:par>
                                <p:cTn id="49" presetID="22" presetClass="entr" presetSubtype="4"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animEffect transition="in" filter="wipe(down)">
                                      <p:cBhvr>
                                        <p:cTn id="51" dur="500"/>
                                        <p:tgtEl>
                                          <p:spTgt spid="205"/>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wipe(left)">
                                      <p:cBhvr>
                                        <p:cTn id="57" dur="500"/>
                                        <p:tgtEl>
                                          <p:spTgt spid="211"/>
                                        </p:tgtEl>
                                      </p:cBhvr>
                                    </p:animEffect>
                                  </p:childTnLst>
                                </p:cTn>
                              </p:par>
                              <p:par>
                                <p:cTn id="58" presetID="22" presetClass="entr" presetSubtype="8"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wipe(left)">
                                      <p:cBhvr>
                                        <p:cTn id="60" dur="500"/>
                                        <p:tgtEl>
                                          <p:spTgt spid="222"/>
                                        </p:tgtEl>
                                      </p:cBhvr>
                                    </p:animEffect>
                                  </p:childTnLst>
                                </p:cTn>
                              </p:par>
                              <p:par>
                                <p:cTn id="61" presetID="22" presetClass="entr" presetSubtype="8"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wipe(left)">
                                      <p:cBhvr>
                                        <p:cTn id="63" dur="500"/>
                                        <p:tgtEl>
                                          <p:spTgt spid="214"/>
                                        </p:tgtEl>
                                      </p:cBhvr>
                                    </p:animEffect>
                                  </p:childTnLst>
                                </p:cTn>
                              </p:par>
                              <p:par>
                                <p:cTn id="64" presetID="22" presetClass="entr" presetSubtype="8" fill="hold" nodeType="withEffect">
                                  <p:stCondLst>
                                    <p:cond delay="0"/>
                                  </p:stCondLst>
                                  <p:childTnLst>
                                    <p:set>
                                      <p:cBhvr>
                                        <p:cTn id="65" dur="1" fill="hold">
                                          <p:stCondLst>
                                            <p:cond delay="0"/>
                                          </p:stCondLst>
                                        </p:cTn>
                                        <p:tgtEl>
                                          <p:spTgt spid="217"/>
                                        </p:tgtEl>
                                        <p:attrNameLst>
                                          <p:attrName>style.visibility</p:attrName>
                                        </p:attrNameLst>
                                      </p:cBhvr>
                                      <p:to>
                                        <p:strVal val="visible"/>
                                      </p:to>
                                    </p:set>
                                    <p:animEffect transition="in" filter="wipe(left)">
                                      <p:cBhvr>
                                        <p:cTn id="66" dur="500"/>
                                        <p:tgtEl>
                                          <p:spTgt spid="217"/>
                                        </p:tgtEl>
                                      </p:cBhvr>
                                    </p:animEffect>
                                  </p:childTnLst>
                                </p:cTn>
                              </p:par>
                              <p:par>
                                <p:cTn id="67" presetID="22" presetClass="entr" presetSubtype="1" fill="hold" nodeType="with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up)">
                                      <p:cBhvr>
                                        <p:cTn id="69" dur="500"/>
                                        <p:tgtEl>
                                          <p:spTgt spid="225"/>
                                        </p:tgtEl>
                                      </p:cBhvr>
                                    </p:animEffect>
                                  </p:childTnLst>
                                </p:cTn>
                              </p:par>
                            </p:childTnLst>
                          </p:cTn>
                        </p:par>
                        <p:par>
                          <p:cTn id="70" fill="hold">
                            <p:stCondLst>
                              <p:cond delay="1250"/>
                            </p:stCondLst>
                            <p:childTnLst>
                              <p:par>
                                <p:cTn id="71" presetID="10" presetClass="entr" presetSubtype="0" fill="hold" grpId="0" nodeType="after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0"/>
                                        </p:tgtEl>
                                        <p:attrNameLst>
                                          <p:attrName>style.visibility</p:attrName>
                                        </p:attrNameLst>
                                      </p:cBhvr>
                                      <p:to>
                                        <p:strVal val="visible"/>
                                      </p:to>
                                    </p:set>
                                    <p:animEffect transition="in" filter="fade">
                                      <p:cBhvr>
                                        <p:cTn id="76" dur="500"/>
                                        <p:tgtEl>
                                          <p:spTgt spid="2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7"/>
                                        </p:tgtEl>
                                        <p:attrNameLst>
                                          <p:attrName>style.visibility</p:attrName>
                                        </p:attrNameLst>
                                      </p:cBhvr>
                                      <p:to>
                                        <p:strVal val="visible"/>
                                      </p:to>
                                    </p:set>
                                    <p:animEffect transition="in" filter="fade">
                                      <p:cBhvr>
                                        <p:cTn id="82" dur="500"/>
                                        <p:tgtEl>
                                          <p:spTgt spid="2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2"/>
                                        </p:tgtEl>
                                        <p:attrNameLst>
                                          <p:attrName>style.visibility</p:attrName>
                                        </p:attrNameLst>
                                      </p:cBhvr>
                                      <p:to>
                                        <p:strVal val="visible"/>
                                      </p:to>
                                    </p:set>
                                    <p:animEffect transition="in" filter="fade">
                                      <p:cBhvr>
                                        <p:cTn id="85" dur="500"/>
                                        <p:tgtEl>
                                          <p:spTgt spid="2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fade">
                                      <p:cBhvr>
                                        <p:cTn id="88" dur="500"/>
                                        <p:tgtEl>
                                          <p:spTgt spid="28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4"/>
                                        </p:tgtEl>
                                        <p:attrNameLst>
                                          <p:attrName>style.visibility</p:attrName>
                                        </p:attrNameLst>
                                      </p:cBhvr>
                                      <p:to>
                                        <p:strVal val="visible"/>
                                      </p:to>
                                    </p:set>
                                    <p:animEffect transition="in" filter="fade">
                                      <p:cBhvr>
                                        <p:cTn id="94" dur="500"/>
                                        <p:tgtEl>
                                          <p:spTgt spid="234"/>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1" grpId="1" animBg="1"/>
      <p:bldP spid="200" grpId="0" animBg="1"/>
      <p:bldP spid="200" grpId="1" animBg="1"/>
      <p:bldP spid="16" grpId="0"/>
      <p:bldP spid="198" grpId="0" animBg="1"/>
      <p:bldP spid="198" grpId="1" animBg="1"/>
      <p:bldP spid="230" grpId="0"/>
      <p:bldP spid="234" grpId="0"/>
      <p:bldP spid="239" grpId="0"/>
      <p:bldP spid="257" grpId="0"/>
      <p:bldP spid="272" grpId="0"/>
      <p:bldP spid="280" grpId="0"/>
      <p:bldP spid="6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a:gradFill>
                  <a:gsLst>
                    <a:gs pos="1250">
                      <a:srgbClr val="1A1A1A"/>
                    </a:gs>
                    <a:gs pos="100000">
                      <a:srgbClr val="1A1A1A"/>
                    </a:gs>
                  </a:gsLst>
                  <a:lin ang="5400000" scaled="0"/>
                </a:gradFill>
                <a:cs typeface="Segoe UI" panose="020B0502040204020203" pitchFamily="34" charset="0"/>
              </a:rPr>
              <a:t>Note: </a:t>
            </a:r>
            <a:r>
              <a:rPr lang="en-US" sz="1100" i="1">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588263" y="457200"/>
            <a:ext cx="11018520" cy="800219"/>
          </a:xfrm>
        </p:spPr>
        <p:txBody>
          <a:bodyPr/>
          <a:lstStyle/>
          <a:p>
            <a:r>
              <a:rPr lang="en-US" dirty="0"/>
              <a:t>Segment - Reference Permissions</a:t>
            </a:r>
            <a:br>
              <a:rPr lang="en-US" dirty="0"/>
            </a:br>
            <a:r>
              <a:rPr lang="en-US" sz="2000" dirty="0"/>
              <a:t>Autonomous DevOps Model with visibility + governance</a:t>
            </a:r>
            <a:endParaRPr lang="en-US" sz="3200"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a:gradFill>
                  <a:gsLst>
                    <a:gs pos="0">
                      <a:schemeClr val="accent5">
                        <a:lumMod val="75000"/>
                      </a:schemeClr>
                    </a:gs>
                    <a:gs pos="100000">
                      <a:schemeClr val="accent5">
                        <a:lumMod val="75000"/>
                      </a:schemeClr>
                    </a:gs>
                  </a:gsLst>
                  <a:lin ang="5400000" scaled="1"/>
                </a:gradFill>
                <a:cs typeface="Segoe UI" pitchFamily="34" charset="0"/>
              </a:rPr>
            </a:br>
            <a:r>
              <a:rPr lang="en-US" sz="1000" b="1">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a:gradFill>
                  <a:gsLst>
                    <a:gs pos="0">
                      <a:schemeClr val="accent2"/>
                    </a:gs>
                    <a:gs pos="100000">
                      <a:schemeClr val="accent2"/>
                    </a:gs>
                  </a:gsLst>
                  <a:lin ang="5400000" scaled="1"/>
                </a:gradFill>
                <a:latin typeface="Segoe UI Semibold"/>
                <a:cs typeface="Segoe UI" pitchFamily="34" charset="0"/>
              </a:rPr>
              <a:t>Contributor </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a:gradFill>
                  <a:gsLst>
                    <a:gs pos="69027">
                      <a:srgbClr val="107C10"/>
                    </a:gs>
                    <a:gs pos="52000">
                      <a:srgbClr val="107C10"/>
                    </a:gs>
                  </a:gsLst>
                  <a:lin ang="5400000" scaled="0"/>
                </a:gradFill>
              </a:rPr>
              <a:t>Service</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Endpoints or </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ysClr val="windowText" lastClr="000000"/>
                  </a:solidFill>
                  <a:ea typeface="Segoe UI" pitchFamily="34" charset="0"/>
                  <a:cs typeface="Segoe UI" pitchFamily="34" charset="0"/>
                </a:rPr>
                <a:t>Dedicated PIP </a:t>
              </a:r>
              <a:r>
                <a:rPr lang="en-US" sz="1400" b="1">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chemeClr val="tx1"/>
                  </a:solidFill>
                </a:rPr>
                <a:t>Edge Security</a:t>
              </a:r>
            </a:p>
            <a:p>
              <a:pPr algn="ctr" defTabSz="932472" fontAlgn="base">
                <a:spcBef>
                  <a:spcPct val="0"/>
                </a:spcBef>
                <a:spcAft>
                  <a:spcPct val="0"/>
                </a:spcAft>
              </a:pPr>
              <a:r>
                <a:rPr lang="en-US" sz="1400" b="1">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C6FFBA6-3656-467B-9D29-36AD4E279A89}"/>
                  </a:ext>
                </a:extLst>
              </p:cNvPr>
              <p:cNvGraphicFramePr>
                <a:graphicFrameLocks noChangeAspect="1"/>
              </p:cNvGraphicFramePr>
              <p:nvPr>
                <p:extLst>
                  <p:ext uri="{D42A27DB-BD31-4B8C-83A1-F6EECF244321}">
                    <p14:modId xmlns:p14="http://schemas.microsoft.com/office/powerpoint/2010/main" val="3370283931"/>
                  </p:ext>
                </p:extLst>
              </p:nvPr>
            </p:nvGraphicFramePr>
            <p:xfrm>
              <a:off x="10764076" y="530755"/>
              <a:ext cx="845312" cy="475488"/>
            </p:xfrm>
            <a:graphic>
              <a:graphicData uri="http://schemas.microsoft.com/office/powerpoint/2016/slidezoom">
                <pslz:sldZm>
                  <pslz:sldZmObj sldId="8441" cId="78364891">
                    <pslz:zmPr id="{63E8EDC8-636E-473A-8B33-605AE780AA76}"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BC6FFBA6-3656-467B-9D29-36AD4E279A89}"/>
                  </a:ext>
                </a:extLst>
              </p:cNvPr>
              <p:cNvPicPr>
                <a:picLocks noGrp="1" noRot="1" noChangeAspect="1" noMove="1" noResize="1" noEditPoints="1" noAdjustHandles="1" noChangeArrowheads="1" noChangeShapeType="1"/>
              </p:cNvPicPr>
              <p:nvPr/>
            </p:nvPicPr>
            <p:blipFill>
              <a:blip r:embed="rId5"/>
              <a:stretch>
                <a:fillRect/>
              </a:stretch>
            </p:blipFill>
            <p:spPr>
              <a:xfrm>
                <a:off x="10764076" y="530755"/>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Rectangle 14">
            <a:extLst>
              <a:ext uri="{FF2B5EF4-FFF2-40B4-BE49-F238E27FC236}">
                <a16:creationId xmlns:a16="http://schemas.microsoft.com/office/drawing/2014/main" id="{459AB523-D161-4B4F-8C49-09D987BF6F4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4</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E807C24-6C0C-4F8A-AC3C-0F3A8AB4D898}"/>
              </a:ext>
            </a:extLst>
          </p:cNvPr>
          <p:cNvSpPr/>
          <p:nvPr/>
        </p:nvSpPr>
        <p:spPr bwMode="auto">
          <a:xfrm>
            <a:off x="584200" y="1869356"/>
            <a:ext cx="7253287" cy="420181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61782299-1252-4A5C-A0F2-3CB524E3C729}"/>
              </a:ext>
            </a:extLst>
          </p:cNvPr>
          <p:cNvSpPr>
            <a:spLocks noGrp="1"/>
          </p:cNvSpPr>
          <p:nvPr>
            <p:ph type="title"/>
          </p:nvPr>
        </p:nvSpPr>
        <p:spPr>
          <a:xfrm>
            <a:off x="1236663" y="457200"/>
            <a:ext cx="10370120" cy="492443"/>
          </a:xfrm>
        </p:spPr>
        <p:txBody>
          <a:bodyPr/>
          <a:lstStyle/>
          <a:p>
            <a:r>
              <a:rPr lang="en-US" dirty="0"/>
              <a:t>Monitor for Attacks</a:t>
            </a:r>
          </a:p>
        </p:txBody>
      </p:sp>
      <p:sp>
        <p:nvSpPr>
          <p:cNvPr id="4" name="Text Placeholder 3">
            <a:extLst>
              <a:ext uri="{FF2B5EF4-FFF2-40B4-BE49-F238E27FC236}">
                <a16:creationId xmlns:a16="http://schemas.microsoft.com/office/drawing/2014/main" id="{4AED3EA1-B43D-4070-B861-2890A026F41B}"/>
              </a:ext>
            </a:extLst>
          </p:cNvPr>
          <p:cNvSpPr>
            <a:spLocks noGrp="1"/>
          </p:cNvSpPr>
          <p:nvPr>
            <p:ph type="body" sz="quarter" idx="4294967295"/>
          </p:nvPr>
        </p:nvSpPr>
        <p:spPr>
          <a:xfrm>
            <a:off x="584200" y="2310100"/>
            <a:ext cx="7253288" cy="3176299"/>
          </a:xfrm>
          <a:solidFill>
            <a:schemeClr val="bg1"/>
          </a:solidFill>
          <a:ln w="10795" cap="flat" cmpd="sng" algn="ctr">
            <a:noFill/>
            <a:prstDash val="solid"/>
          </a:ln>
          <a:effectLst/>
        </p:spPr>
        <p:txBody>
          <a:bodyPr vert="horz" wrap="square" lIns="0" tIns="53778" rIns="0" bIns="53778" numCol="2" rtlCol="0" anchor="ctr" anchorCtr="0" compatLnSpc="1">
            <a:prstTxWarp prst="textNoShape">
              <a:avLst/>
            </a:prstTxWarp>
            <a:noAutofit/>
          </a:bodyPr>
          <a:lstStyle/>
          <a:p>
            <a:pPr marL="514333" lvl="1" indent="-285750" defTabSz="914367">
              <a:buFont typeface="Wingdings" panose="05000000000000000000" pitchFamily="2" charset="2"/>
              <a:buChar char="§"/>
            </a:pPr>
            <a:r>
              <a:rPr lang="en-US" sz="1800" dirty="0">
                <a:solidFill>
                  <a:schemeClr val="tx1"/>
                </a:solidFill>
              </a:rPr>
              <a:t>VMs on Azure (Windows, Linux, and Installed Applications)</a:t>
            </a:r>
          </a:p>
          <a:p>
            <a:pPr marL="514333" lvl="1" indent="-285750" defTabSz="914367">
              <a:buFont typeface="Wingdings" panose="05000000000000000000" pitchFamily="2" charset="2"/>
              <a:buChar char="§"/>
            </a:pPr>
            <a:r>
              <a:rPr lang="en-US" sz="1800" dirty="0">
                <a:solidFill>
                  <a:schemeClr val="tx1"/>
                </a:solidFill>
              </a:rPr>
              <a:t>VMs on 3</a:t>
            </a:r>
            <a:r>
              <a:rPr lang="en-US" sz="1800" baseline="30000" dirty="0">
                <a:solidFill>
                  <a:schemeClr val="tx1"/>
                </a:solidFill>
              </a:rPr>
              <a:t>rd</a:t>
            </a:r>
            <a:r>
              <a:rPr lang="en-US" sz="1800" dirty="0">
                <a:solidFill>
                  <a:schemeClr val="tx1"/>
                </a:solidFill>
              </a:rPr>
              <a:t> party clouds and IaaS</a:t>
            </a:r>
          </a:p>
          <a:p>
            <a:pPr marL="514333" lvl="1" indent="-285750" defTabSz="914367">
              <a:buFont typeface="Wingdings" panose="05000000000000000000" pitchFamily="2" charset="2"/>
              <a:buChar char="§"/>
            </a:pPr>
            <a:r>
              <a:rPr lang="en-US" sz="1800" dirty="0">
                <a:solidFill>
                  <a:schemeClr val="tx1"/>
                </a:solidFill>
              </a:rPr>
              <a:t>Azure Container and Azure Kubernetes Services (AKS)</a:t>
            </a:r>
          </a:p>
          <a:p>
            <a:pPr marL="514333" lvl="1" indent="-285750" defTabSz="914367">
              <a:buFont typeface="Wingdings" panose="05000000000000000000" pitchFamily="2" charset="2"/>
              <a:buChar char="§"/>
            </a:pPr>
            <a:r>
              <a:rPr lang="en-US" sz="1800" dirty="0">
                <a:solidFill>
                  <a:schemeClr val="tx1"/>
                </a:solidFill>
              </a:rPr>
              <a:t>Azure SQL Database and Azure SQL Data Warehouse</a:t>
            </a:r>
          </a:p>
          <a:p>
            <a:pPr marL="514333" lvl="1" indent="-285750" defTabSz="914367">
              <a:buFont typeface="Wingdings" panose="05000000000000000000" pitchFamily="2" charset="2"/>
              <a:buChar char="§"/>
            </a:pPr>
            <a:r>
              <a:rPr lang="en-US" sz="1800" dirty="0">
                <a:solidFill>
                  <a:schemeClr val="tx1"/>
                </a:solidFill>
              </a:rPr>
              <a:t>Azure Storage Accounts</a:t>
            </a:r>
          </a:p>
          <a:p>
            <a:pPr marL="514333" lvl="1" indent="-285750" defTabSz="914367">
              <a:buFont typeface="Wingdings" panose="05000000000000000000" pitchFamily="2" charset="2"/>
              <a:buChar char="§"/>
            </a:pPr>
            <a:r>
              <a:rPr lang="en-US" sz="1800" dirty="0">
                <a:solidFill>
                  <a:schemeClr val="tx1"/>
                </a:solidFill>
              </a:rPr>
              <a:t>Azure Cosmos DB</a:t>
            </a:r>
          </a:p>
          <a:p>
            <a:pPr marL="514333" lvl="1" indent="-285750" defTabSz="914367">
              <a:buFont typeface="Wingdings" panose="05000000000000000000" pitchFamily="2" charset="2"/>
              <a:buChar char="§"/>
            </a:pPr>
            <a:r>
              <a:rPr lang="en-US" sz="1800" dirty="0">
                <a:solidFill>
                  <a:schemeClr val="tx1"/>
                </a:solidFill>
              </a:rPr>
              <a:t>SQL Server running on IaaS VMs </a:t>
            </a:r>
          </a:p>
          <a:p>
            <a:pPr marL="514333" lvl="1" indent="-285750" defTabSz="914367">
              <a:buFont typeface="Wingdings" panose="05000000000000000000" pitchFamily="2" charset="2"/>
              <a:buChar char="§"/>
            </a:pPr>
            <a:r>
              <a:rPr lang="en-US" sz="1800" dirty="0">
                <a:solidFill>
                  <a:schemeClr val="tx1"/>
                </a:solidFill>
              </a:rPr>
              <a:t>IoT Devices</a:t>
            </a:r>
          </a:p>
          <a:p>
            <a:pPr marL="514333" lvl="1" indent="-285750" defTabSz="914367">
              <a:buFont typeface="Wingdings" panose="05000000000000000000" pitchFamily="2" charset="2"/>
              <a:buChar char="§"/>
            </a:pPr>
            <a:r>
              <a:rPr lang="en-US" altLang="en-US" sz="1800" dirty="0">
                <a:solidFill>
                  <a:schemeClr val="tx1"/>
                </a:solidFill>
              </a:rPr>
              <a:t>On-premises servers (via Windows Admin Center (WAC))</a:t>
            </a:r>
          </a:p>
          <a:p>
            <a:pPr marL="514333" lvl="1" indent="-285750" defTabSz="914367">
              <a:buFont typeface="Wingdings" panose="05000000000000000000" pitchFamily="2" charset="2"/>
              <a:buChar char="§"/>
            </a:pPr>
            <a:r>
              <a:rPr lang="en-US" altLang="en-US" sz="1800" dirty="0">
                <a:solidFill>
                  <a:schemeClr val="tx1"/>
                </a:solidFill>
              </a:rPr>
              <a:t>Azure App Service</a:t>
            </a:r>
          </a:p>
          <a:p>
            <a:pPr marL="514333" lvl="1" indent="-285750" defTabSz="914367">
              <a:buFont typeface="Wingdings" panose="05000000000000000000" pitchFamily="2" charset="2"/>
              <a:buChar char="§"/>
            </a:pPr>
            <a:r>
              <a:rPr lang="en-US" sz="1800" dirty="0">
                <a:solidFill>
                  <a:schemeClr val="tx1"/>
                </a:solidFill>
              </a:rPr>
              <a:t>And more…</a:t>
            </a:r>
          </a:p>
        </p:txBody>
      </p:sp>
      <p:sp>
        <p:nvSpPr>
          <p:cNvPr id="6" name="TextBox 5">
            <a:extLst>
              <a:ext uri="{FF2B5EF4-FFF2-40B4-BE49-F238E27FC236}">
                <a16:creationId xmlns:a16="http://schemas.microsoft.com/office/drawing/2014/main" id="{7E0765B1-C577-433A-93F6-1C99B6E39741}"/>
              </a:ext>
            </a:extLst>
          </p:cNvPr>
          <p:cNvSpPr txBox="1"/>
          <p:nvPr/>
        </p:nvSpPr>
        <p:spPr>
          <a:xfrm>
            <a:off x="10089438" y="540666"/>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7" name="arrow_15_bidi">
            <a:extLst>
              <a:ext uri="{FF2B5EF4-FFF2-40B4-BE49-F238E27FC236}">
                <a16:creationId xmlns:a16="http://schemas.microsoft.com/office/drawing/2014/main" id="{A2CB27A6-73D7-4C41-B466-EB14CD0E18DF}"/>
              </a:ext>
            </a:extLst>
          </p:cNvPr>
          <p:cNvSpPr>
            <a:spLocks noChangeAspect="1" noEditPoints="1"/>
          </p:cNvSpPr>
          <p:nvPr/>
        </p:nvSpPr>
        <p:spPr bwMode="auto">
          <a:xfrm flipH="1">
            <a:off x="9965180" y="685545"/>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Rectangle 10">
            <a:extLst>
              <a:ext uri="{FF2B5EF4-FFF2-40B4-BE49-F238E27FC236}">
                <a16:creationId xmlns:a16="http://schemas.microsoft.com/office/drawing/2014/main" id="{0E3F013D-DABE-42CF-BCED-318E2ACAE8F1}"/>
              </a:ext>
            </a:extLst>
          </p:cNvPr>
          <p:cNvSpPr/>
          <p:nvPr/>
        </p:nvSpPr>
        <p:spPr>
          <a:xfrm>
            <a:off x="584200" y="1797341"/>
            <a:ext cx="7253287" cy="584775"/>
          </a:xfrm>
          <a:prstGeom prst="rect">
            <a:avLst/>
          </a:prstGeom>
          <a:solidFill>
            <a:schemeClr val="tx2"/>
          </a:solidFill>
          <a:ln w="10795" cap="flat" cmpd="sng" algn="ctr">
            <a:noFill/>
            <a:prstDash val="solid"/>
          </a:ln>
          <a:effectLst/>
        </p:spPr>
        <p:txBody>
          <a:bodyPr vert="horz" wrap="square" lIns="0" tIns="53778" rIns="0" bIns="53778" numCol="1" rtlCol="0" anchor="ctr" anchorCtr="0" compatLnSpc="1">
            <a:prstTxWarp prst="textNoShape">
              <a:avLst/>
            </a:prstTxWarp>
          </a:bodyPr>
          <a:lstStyle/>
          <a:p>
            <a:pPr algn="ctr" defTabSz="1075143" fontAlgn="base">
              <a:spcBef>
                <a:spcPts val="600"/>
              </a:spcBef>
              <a:spcAft>
                <a:spcPts val="600"/>
              </a:spcAft>
            </a:pPr>
            <a:r>
              <a:rPr lang="en-US" sz="2000" kern="0">
                <a:solidFill>
                  <a:schemeClr val="bg1"/>
                </a:solidFill>
                <a:latin typeface="Segoe UI Semibold" panose="020B0702040204020203" pitchFamily="34" charset="0"/>
                <a:cs typeface="Segoe UI Semibold" panose="020B0702040204020203" pitchFamily="34" charset="0"/>
              </a:rPr>
              <a:t>Monitor for Potential Attacks</a:t>
            </a:r>
          </a:p>
        </p:txBody>
      </p:sp>
      <p:sp>
        <p:nvSpPr>
          <p:cNvPr id="14" name="Rectangle 13">
            <a:extLst>
              <a:ext uri="{FF2B5EF4-FFF2-40B4-BE49-F238E27FC236}">
                <a16:creationId xmlns:a16="http://schemas.microsoft.com/office/drawing/2014/main" id="{26B86D0C-5505-40D1-9E40-CD76DDBE065D}"/>
              </a:ext>
            </a:extLst>
          </p:cNvPr>
          <p:cNvSpPr/>
          <p:nvPr/>
        </p:nvSpPr>
        <p:spPr>
          <a:xfrm>
            <a:off x="586295" y="5486399"/>
            <a:ext cx="7628311" cy="584775"/>
          </a:xfrm>
          <a:custGeom>
            <a:avLst/>
            <a:gdLst>
              <a:gd name="connsiteX0" fmla="*/ 0 w 7679973"/>
              <a:gd name="connsiteY0" fmla="*/ 0 h 584775"/>
              <a:gd name="connsiteX1" fmla="*/ 7679973 w 7679973"/>
              <a:gd name="connsiteY1" fmla="*/ 0 h 584775"/>
              <a:gd name="connsiteX2" fmla="*/ 7679973 w 7679973"/>
              <a:gd name="connsiteY2" fmla="*/ 584775 h 584775"/>
              <a:gd name="connsiteX3" fmla="*/ 0 w 7679973"/>
              <a:gd name="connsiteY3" fmla="*/ 584775 h 584775"/>
              <a:gd name="connsiteX4" fmla="*/ 0 w 7679973"/>
              <a:gd name="connsiteY4" fmla="*/ 0 h 584775"/>
              <a:gd name="connsiteX0" fmla="*/ 0 w 7679973"/>
              <a:gd name="connsiteY0" fmla="*/ 0 h 584775"/>
              <a:gd name="connsiteX1" fmla="*/ 7679973 w 7679973"/>
              <a:gd name="connsiteY1" fmla="*/ 0 h 584775"/>
              <a:gd name="connsiteX2" fmla="*/ 7678588 w 7679973"/>
              <a:gd name="connsiteY2" fmla="*/ 286606 h 584775"/>
              <a:gd name="connsiteX3" fmla="*/ 7679973 w 7679973"/>
              <a:gd name="connsiteY3" fmla="*/ 584775 h 584775"/>
              <a:gd name="connsiteX4" fmla="*/ 0 w 7679973"/>
              <a:gd name="connsiteY4" fmla="*/ 584775 h 584775"/>
              <a:gd name="connsiteX5" fmla="*/ 0 w 7679973"/>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8721" h="584775">
                <a:moveTo>
                  <a:pt x="0" y="0"/>
                </a:moveTo>
                <a:lnTo>
                  <a:pt x="7679973" y="0"/>
                </a:lnTo>
                <a:cubicBezTo>
                  <a:pt x="7804394" y="171735"/>
                  <a:pt x="7748072" y="88798"/>
                  <a:pt x="7898721" y="281314"/>
                </a:cubicBezTo>
                <a:cubicBezTo>
                  <a:pt x="7759483" y="485479"/>
                  <a:pt x="7770528" y="450460"/>
                  <a:pt x="7679973" y="584775"/>
                </a:cubicBezTo>
                <a:lnTo>
                  <a:pt x="0" y="584775"/>
                </a:lnTo>
                <a:lnTo>
                  <a:pt x="0" y="0"/>
                </a:lnTo>
                <a:close/>
              </a:path>
            </a:pathLst>
          </a:custGeom>
          <a:solidFill>
            <a:schemeClr val="tx2"/>
          </a:solidFill>
          <a:ln w="10795" cap="flat" cmpd="sng" algn="ctr">
            <a:noFill/>
            <a:prstDash val="solid"/>
          </a:ln>
          <a:effectLst/>
        </p:spPr>
        <p:txBody>
          <a:bodyPr vert="horz" wrap="square" lIns="0" tIns="53778" rIns="182880" bIns="53778" numCol="1" rtlCol="0" anchor="ctr" anchorCtr="0" compatLnSpc="1">
            <a:prstTxWarp prst="textNoShape">
              <a:avLst/>
            </a:prstTxWarp>
          </a:bodyPr>
          <a:lstStyle/>
          <a:p>
            <a:pPr algn="ctr" defTabSz="1075143" fontAlgn="base">
              <a:spcBef>
                <a:spcPts val="600"/>
              </a:spcBef>
              <a:spcAft>
                <a:spcPts val="600"/>
              </a:spcAft>
            </a:pPr>
            <a:r>
              <a:rPr lang="en-US" sz="2000" kern="0" dirty="0">
                <a:solidFill>
                  <a:schemeClr val="bg1"/>
                </a:solidFill>
                <a:latin typeface="Segoe UI Semibold" panose="020B0702040204020203" pitchFamily="34" charset="0"/>
                <a:cs typeface="Segoe UI Semibold" panose="020B0702040204020203" pitchFamily="34" charset="0"/>
              </a:rPr>
              <a:t>As Required, </a:t>
            </a:r>
            <a:r>
              <a:rPr lang="en-US" sz="2000" kern="0" dirty="0">
                <a:solidFill>
                  <a:schemeClr val="bg1"/>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Export</a:t>
            </a:r>
            <a:r>
              <a:rPr lang="en-US" sz="2000" kern="0" dirty="0">
                <a:solidFill>
                  <a:schemeClr val="bg1"/>
                </a:solidFill>
                <a:latin typeface="Segoe UI Semibold" panose="020B0702040204020203" pitchFamily="34" charset="0"/>
                <a:cs typeface="Segoe UI Semibold" panose="020B0702040204020203" pitchFamily="34" charset="0"/>
              </a:rPr>
              <a:t> to or integrate with your SIEM / analytics</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303CD21-BDB0-44F0-8EA9-0533D02C7863}"/>
                  </a:ext>
                </a:extLst>
              </p:cNvPr>
              <p:cNvGraphicFramePr>
                <a:graphicFrameLocks noChangeAspect="1"/>
              </p:cNvGraphicFramePr>
              <p:nvPr>
                <p:extLst>
                  <p:ext uri="{D42A27DB-BD31-4B8C-83A1-F6EECF244321}">
                    <p14:modId xmlns:p14="http://schemas.microsoft.com/office/powerpoint/2010/main" val="1380406787"/>
                  </p:ext>
                </p:extLst>
              </p:nvPr>
            </p:nvGraphicFramePr>
            <p:xfrm>
              <a:off x="8307739" y="1487800"/>
              <a:ext cx="2834394" cy="1594347"/>
            </p:xfrm>
            <a:graphic>
              <a:graphicData uri="http://schemas.microsoft.com/office/powerpoint/2016/slidezoom">
                <pslz:sldZm>
                  <pslz:sldZmObj sldId="4916" cId="1780219411">
                    <pslz:zmPr id="{9E4CDB67-AFD9-4D3F-9D3E-F21020EA11C8}" transitionDur="1000">
                      <p166:blipFill xmlns:p166="http://schemas.microsoft.com/office/powerpoint/2016/6/main">
                        <a:blip r:embed="rId7"/>
                        <a:stretch>
                          <a:fillRect/>
                        </a:stretch>
                      </p166:blipFill>
                      <p166:spPr xmlns:p166="http://schemas.microsoft.com/office/powerpoint/2016/6/main">
                        <a:xfrm>
                          <a:off x="0" y="0"/>
                          <a:ext cx="2834394" cy="1594347"/>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7303CD21-BDB0-44F0-8EA9-0533D02C7863}"/>
                  </a:ext>
                </a:extLst>
              </p:cNvPr>
              <p:cNvPicPr>
                <a:picLocks noGrp="1" noRot="1" noChangeAspect="1" noMove="1" noResize="1" noEditPoints="1" noAdjustHandles="1" noChangeArrowheads="1" noChangeShapeType="1"/>
              </p:cNvPicPr>
              <p:nvPr/>
            </p:nvPicPr>
            <p:blipFill>
              <a:blip r:embed="rId9"/>
              <a:stretch>
                <a:fillRect/>
              </a:stretch>
            </p:blipFill>
            <p:spPr>
              <a:xfrm>
                <a:off x="8307739" y="1487800"/>
                <a:ext cx="2834394" cy="1594347"/>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15118A8-B85C-41A2-B822-7D0115F0851C}"/>
                  </a:ext>
                </a:extLst>
              </p:cNvPr>
              <p:cNvGraphicFramePr>
                <a:graphicFrameLocks noChangeAspect="1"/>
              </p:cNvGraphicFramePr>
              <p:nvPr>
                <p:extLst>
                  <p:ext uri="{D42A27DB-BD31-4B8C-83A1-F6EECF244321}">
                    <p14:modId xmlns:p14="http://schemas.microsoft.com/office/powerpoint/2010/main" val="3295880935"/>
                  </p:ext>
                </p:extLst>
              </p:nvPr>
            </p:nvGraphicFramePr>
            <p:xfrm>
              <a:off x="8307739" y="3209995"/>
              <a:ext cx="2834394" cy="1594347"/>
            </p:xfrm>
            <a:graphic>
              <a:graphicData uri="http://schemas.microsoft.com/office/powerpoint/2016/slidezoom">
                <pslz:sldZm>
                  <pslz:sldZmObj sldId="4915" cId="1693770176">
                    <pslz:zmPr id="{C8C6E7DD-8334-4DB6-8BC6-A3FF7238AC39}" transitionDur="1000">
                      <p166:blipFill xmlns:p166="http://schemas.microsoft.com/office/powerpoint/2016/6/main">
                        <a:blip r:embed="rId10"/>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415118A8-B85C-41A2-B822-7D0115F0851C}"/>
                  </a:ext>
                </a:extLst>
              </p:cNvPr>
              <p:cNvPicPr>
                <a:picLocks noGrp="1" noRot="1" noChangeAspect="1" noMove="1" noResize="1" noEditPoints="1" noAdjustHandles="1" noChangeArrowheads="1" noChangeShapeType="1"/>
              </p:cNvPicPr>
              <p:nvPr/>
            </p:nvPicPr>
            <p:blipFill>
              <a:blip r:embed="rId12"/>
              <a:stretch>
                <a:fillRect/>
              </a:stretch>
            </p:blipFill>
            <p:spPr>
              <a:xfrm>
                <a:off x="8307739" y="3209995"/>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269CC8B-7601-48B9-86F3-DE3EC5B35BEA}"/>
                  </a:ext>
                </a:extLst>
              </p:cNvPr>
              <p:cNvGraphicFramePr>
                <a:graphicFrameLocks noChangeAspect="1"/>
              </p:cNvGraphicFramePr>
              <p:nvPr>
                <p:extLst>
                  <p:ext uri="{D42A27DB-BD31-4B8C-83A1-F6EECF244321}">
                    <p14:modId xmlns:p14="http://schemas.microsoft.com/office/powerpoint/2010/main" val="3509003624"/>
                  </p:ext>
                </p:extLst>
              </p:nvPr>
            </p:nvGraphicFramePr>
            <p:xfrm>
              <a:off x="8307739" y="4921536"/>
              <a:ext cx="2834394" cy="1594347"/>
            </p:xfrm>
            <a:graphic>
              <a:graphicData uri="http://schemas.microsoft.com/office/powerpoint/2016/slidezoom">
                <pslz:sldZm>
                  <pslz:sldZmObj sldId="4899" cId="2020685629">
                    <pslz:zmPr id="{6CA34F23-C214-410E-8CD3-BED2B63DEC91}" transitionDur="1000">
                      <p166:blipFill xmlns:p166="http://schemas.microsoft.com/office/powerpoint/2016/6/main">
                        <a:blip r:embed="rId13"/>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10" name="Slide Zoom 9">
                <a:hlinkClick r:id="rId14" action="ppaction://hlinksldjump"/>
                <a:extLst>
                  <a:ext uri="{FF2B5EF4-FFF2-40B4-BE49-F238E27FC236}">
                    <a16:creationId xmlns:a16="http://schemas.microsoft.com/office/drawing/2014/main" id="{0269CC8B-7601-48B9-86F3-DE3EC5B35BEA}"/>
                  </a:ext>
                </a:extLst>
              </p:cNvPr>
              <p:cNvPicPr>
                <a:picLocks noGrp="1" noRot="1" noChangeAspect="1" noMove="1" noResize="1" noEditPoints="1" noAdjustHandles="1" noChangeArrowheads="1" noChangeShapeType="1"/>
              </p:cNvPicPr>
              <p:nvPr/>
            </p:nvPicPr>
            <p:blipFill>
              <a:blip r:embed="rId15"/>
              <a:stretch>
                <a:fillRect/>
              </a:stretch>
            </p:blipFill>
            <p:spPr>
              <a:xfrm>
                <a:off x="8307739" y="4921536"/>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p:spTree>
    <p:extLst>
      <p:ext uri="{BB962C8B-B14F-4D97-AF65-F5344CB8AC3E}">
        <p14:creationId xmlns:p14="http://schemas.microsoft.com/office/powerpoint/2010/main" val="3423605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5DE9D99-8E96-4DED-B04D-17A1ED14B1D0}"/>
              </a:ext>
            </a:extLst>
          </p:cNvPr>
          <p:cNvSpPr/>
          <p:nvPr/>
        </p:nvSpPr>
        <p:spPr bwMode="auto">
          <a:xfrm>
            <a:off x="588263" y="1720072"/>
            <a:ext cx="4507081" cy="4548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6513690-84E9-41B5-96A9-CF283A869F1D}"/>
                  </a:ext>
                </a:extLst>
              </p:cNvPr>
              <p:cNvGraphicFramePr>
                <a:graphicFrameLocks noChangeAspect="1"/>
              </p:cNvGraphicFramePr>
              <p:nvPr>
                <p:extLst>
                  <p:ext uri="{D42A27DB-BD31-4B8C-83A1-F6EECF244321}">
                    <p14:modId xmlns:p14="http://schemas.microsoft.com/office/powerpoint/2010/main" val="3626143282"/>
                  </p:ext>
                </p:extLst>
              </p:nvPr>
            </p:nvGraphicFramePr>
            <p:xfrm>
              <a:off x="10759520" y="581206"/>
              <a:ext cx="845312" cy="475488"/>
            </p:xfrm>
            <a:graphic>
              <a:graphicData uri="http://schemas.microsoft.com/office/powerpoint/2016/slidezoom">
                <pslz:sldZm>
                  <pslz:sldZmObj sldId="8441" cId="78364891">
                    <pslz:zmPr id="{C340F398-D65E-4808-80A8-72163B74E3A9}"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06513690-84E9-41B5-96A9-CF283A869F1D}"/>
                  </a:ext>
                </a:extLst>
              </p:cNvPr>
              <p:cNvPicPr>
                <a:picLocks noGrp="1" noRot="1" noChangeAspect="1" noMove="1" noResize="1" noEditPoints="1" noAdjustHandles="1" noChangeArrowheads="1" noChangeShapeType="1"/>
              </p:cNvPicPr>
              <p:nvPr/>
            </p:nvPicPr>
            <p:blipFill>
              <a:blip r:embed="rId4"/>
              <a:stretch>
                <a:fillRect/>
              </a:stretch>
            </p:blipFill>
            <p:spPr>
              <a:xfrm>
                <a:off x="10759520" y="581206"/>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grpSp>
        <p:nvGrpSpPr>
          <p:cNvPr id="2" name="Group 1">
            <a:extLst>
              <a:ext uri="{FF2B5EF4-FFF2-40B4-BE49-F238E27FC236}">
                <a16:creationId xmlns:a16="http://schemas.microsoft.com/office/drawing/2014/main" id="{DC2FC8BF-9218-409B-A05B-6DB637A2788A}"/>
              </a:ext>
            </a:extLst>
          </p:cNvPr>
          <p:cNvGrpSpPr/>
          <p:nvPr/>
        </p:nvGrpSpPr>
        <p:grpSpPr>
          <a:xfrm>
            <a:off x="5393344" y="1600715"/>
            <a:ext cx="2514600" cy="4679383"/>
            <a:chOff x="5104909" y="1600715"/>
            <a:chExt cx="2514600" cy="4679383"/>
          </a:xfrm>
        </p:grpSpPr>
        <p:grpSp>
          <p:nvGrpSpPr>
            <p:cNvPr id="6" name="Group 5">
              <a:extLst>
                <a:ext uri="{FF2B5EF4-FFF2-40B4-BE49-F238E27FC236}">
                  <a16:creationId xmlns:a16="http://schemas.microsoft.com/office/drawing/2014/main" id="{F3800ECC-555B-41B1-A7D5-ECDA34A6F1D3}"/>
                </a:ext>
              </a:extLst>
            </p:cNvPr>
            <p:cNvGrpSpPr/>
            <p:nvPr/>
          </p:nvGrpSpPr>
          <p:grpSpPr>
            <a:xfrm>
              <a:off x="5104909" y="1600715"/>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5"/>
              <a:srcRect t="4758" b="65558"/>
              <a:stretch/>
            </p:blipFill>
            <p:spPr>
              <a:xfrm>
                <a:off x="5067443" y="2747175"/>
                <a:ext cx="2514600" cy="41564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04909" y="6149922"/>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0"/>
            <a:ext cx="10370120" cy="738664"/>
          </a:xfrm>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GUIDANCE</a:t>
            </a:r>
            <a:endParaRPr lang="en-US" dirty="0">
              <a:solidFill>
                <a:srgbClr val="107C10"/>
              </a:solidFill>
            </a:endParaRPr>
          </a:p>
        </p:txBody>
      </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607460" y="1720072"/>
            <a:ext cx="4487886" cy="4560022"/>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https://docs.microsoft.com/en-us/azure/security-center/security-center-get-started</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506611"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5299075" y="1193418"/>
            <a:ext cx="3339073" cy="307777"/>
          </a:xfrm>
          <a:prstGeom prst="rect">
            <a:avLst/>
          </a:prstGeom>
        </p:spPr>
        <p:txBody>
          <a:bodyPr wrap="square">
            <a:spAutoFit/>
          </a:bodyPr>
          <a:lstStyle/>
          <a:p>
            <a:pPr marL="0" lvl="0" indent="0" algn="l" defTabSz="914400" fontAlgn="auto">
              <a:spcAft>
                <a:spcPts val="600"/>
              </a:spcAft>
              <a:buFontTx/>
              <a:buNone/>
              <a:defRPr/>
            </a:pPr>
            <a:r>
              <a:rPr lang="en-US" sz="1400" b="1" cap="all" dirty="0">
                <a:solidFill>
                  <a:srgbClr val="107C10"/>
                </a:solidFill>
                <a:latin typeface="Segoe UI" panose="020B0502040204020203" pitchFamily="34" charset="0"/>
                <a:cs typeface="Segoe UI" panose="020B0502040204020203" pitchFamily="34" charset="0"/>
              </a:rPr>
              <a:t>Azure Security Center Alerts</a:t>
            </a:r>
          </a:p>
        </p:txBody>
      </p:sp>
      <p:grpSp>
        <p:nvGrpSpPr>
          <p:cNvPr id="13" name="Group 12">
            <a:extLst>
              <a:ext uri="{FF2B5EF4-FFF2-40B4-BE49-F238E27FC236}">
                <a16:creationId xmlns:a16="http://schemas.microsoft.com/office/drawing/2014/main" id="{A47B81D2-6522-482D-BFCF-4E7EF8B6FA64}"/>
              </a:ext>
            </a:extLst>
          </p:cNvPr>
          <p:cNvGrpSpPr/>
          <p:nvPr/>
        </p:nvGrpSpPr>
        <p:grpSpPr>
          <a:xfrm>
            <a:off x="6660206" y="2616214"/>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587000" y="1915967"/>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069940" y="3294288"/>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sp>
        <p:nvSpPr>
          <p:cNvPr id="57" name="TextBox 56">
            <a:extLst>
              <a:ext uri="{FF2B5EF4-FFF2-40B4-BE49-F238E27FC236}">
                <a16:creationId xmlns:a16="http://schemas.microsoft.com/office/drawing/2014/main" id="{B296C562-A932-410A-8A89-D780AA2C1426}"/>
              </a:ext>
            </a:extLst>
          </p:cNvPr>
          <p:cNvSpPr txBox="1"/>
          <p:nvPr/>
        </p:nvSpPr>
        <p:spPr>
          <a:xfrm>
            <a:off x="10084882" y="590511"/>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gradFill>
                  <a:gsLst>
                    <a:gs pos="1250">
                      <a:schemeClr val="accent1"/>
                    </a:gs>
                    <a:gs pos="100000">
                      <a:schemeClr val="accent1"/>
                    </a:gs>
                  </a:gsLst>
                  <a:lin ang="5400000" scaled="0"/>
                </a:gradFill>
              </a:rPr>
              <a:t>Back</a:t>
            </a:r>
          </a:p>
        </p:txBody>
      </p:sp>
      <p:sp>
        <p:nvSpPr>
          <p:cNvPr id="58" name="arrow_15_bidi">
            <a:extLst>
              <a:ext uri="{FF2B5EF4-FFF2-40B4-BE49-F238E27FC236}">
                <a16:creationId xmlns:a16="http://schemas.microsoft.com/office/drawing/2014/main" id="{E2654283-E014-4704-9F87-AAAB8BA614EB}"/>
              </a:ext>
            </a:extLst>
          </p:cNvPr>
          <p:cNvSpPr>
            <a:spLocks noChangeAspect="1" noEditPoints="1"/>
          </p:cNvSpPr>
          <p:nvPr/>
        </p:nvSpPr>
        <p:spPr bwMode="auto">
          <a:xfrm flipH="1">
            <a:off x="9960624" y="735390"/>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2.70833E-6 -3.7037E-7 L -2.70833E-6 0.33912 " pathEditMode="relative" rAng="0" ptsTypes="AA">
                                      <p:cBhvr>
                                        <p:cTn id="9" dur="1000" spd="-100000" fill="hold"/>
                                        <p:tgtEl>
                                          <p:spTgt spid="13"/>
                                        </p:tgtEl>
                                        <p:attrNameLst>
                                          <p:attrName>ppt_x</p:attrName>
                                          <p:attrName>ppt_y</p:attrName>
                                        </p:attrNameLst>
                                      </p:cBhvr>
                                      <p:rCtr x="0" y="16944"/>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1.45833E-6 -1.11111E-6 L 1.45833E-6 0.33912 " pathEditMode="relative" rAng="0" ptsTypes="AA">
                                      <p:cBhvr>
                                        <p:cTn id="14" dur="1000" spd="-100000" fill="hold"/>
                                        <p:tgtEl>
                                          <p:spTgt spid="8"/>
                                        </p:tgtEl>
                                        <p:attrNameLst>
                                          <p:attrName>ppt_x</p:attrName>
                                          <p:attrName>ppt_y</p:attrName>
                                        </p:attrNameLst>
                                      </p:cBhvr>
                                      <p:rCtr x="0" y="16944"/>
                                    </p:animMotion>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300"/>
                                  </p:stCondLst>
                                  <p:childTnLst>
                                    <p:animMotion origin="layout" path="M 3.125E-6 -7.40741E-7 L 3.125E-6 0.33912 " pathEditMode="relative" rAng="0" ptsTypes="AA">
                                      <p:cBhvr>
                                        <p:cTn id="19"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p:txBody>
          <a:bodyPr/>
          <a:lstStyle/>
          <a:p>
            <a:r>
              <a:rPr lang="en-US"/>
              <a:t>Centralized Visibility</a:t>
            </a:r>
            <a:endParaRPr lang="en-US" sz="200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8"/>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9"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24"/>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27"/>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28"/>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29"/>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FCA9E14-8DE4-4EDB-A404-E90AB1DCFB6C}"/>
                  </a:ext>
                </a:extLst>
              </p:cNvPr>
              <p:cNvGraphicFramePr>
                <a:graphicFrameLocks noChangeAspect="1"/>
              </p:cNvGraphicFramePr>
              <p:nvPr>
                <p:extLst>
                  <p:ext uri="{D42A27DB-BD31-4B8C-83A1-F6EECF244321}">
                    <p14:modId xmlns:p14="http://schemas.microsoft.com/office/powerpoint/2010/main" val="3026541978"/>
                  </p:ext>
                </p:extLst>
              </p:nvPr>
            </p:nvGraphicFramePr>
            <p:xfrm>
              <a:off x="7996211" y="2250287"/>
              <a:ext cx="2940927" cy="1654272"/>
            </p:xfrm>
            <a:graphic>
              <a:graphicData uri="http://schemas.microsoft.com/office/powerpoint/2016/slidezoom">
                <pslz:sldZm>
                  <pslz:sldZmObj sldId="8452" cId="3728778815">
                    <pslz:zmPr id="{8277F5FD-2097-4DFF-9C59-61E92C940226}" transitionDur="1000">
                      <p166:blipFill xmlns:p166="http://schemas.microsoft.com/office/powerpoint/2016/6/main">
                        <a:blip r:embed="rId34"/>
                        <a:stretch>
                          <a:fillRect/>
                        </a:stretch>
                      </p166:blipFill>
                      <p166:spPr xmlns:p166="http://schemas.microsoft.com/office/powerpoint/2016/6/main">
                        <a:xfrm>
                          <a:off x="0" y="0"/>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8FCA9E14-8DE4-4EDB-A404-E90AB1DCFB6C}"/>
                  </a:ext>
                </a:extLst>
              </p:cNvPr>
              <p:cNvPicPr>
                <a:picLocks noGrp="1" noRot="1" noChangeAspect="1" noMove="1" noResize="1" noEditPoints="1" noAdjustHandles="1" noChangeArrowheads="1" noChangeShapeType="1"/>
              </p:cNvPicPr>
              <p:nvPr/>
            </p:nvPicPr>
            <p:blipFill>
              <a:blip r:embed="rId35"/>
              <a:stretch>
                <a:fillRect/>
              </a:stretch>
            </p:blipFill>
            <p:spPr>
              <a:xfrm>
                <a:off x="7996211" y="2250287"/>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Security Graph</a:t>
            </a: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p:txBody>
          <a:bodyPr/>
          <a:lstStyle/>
          <a:p>
            <a:r>
              <a:rPr lang="en-US"/>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Anomaly Detection</a:t>
            </a: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Services (</a:t>
            </a: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P</a:t>
            </a:r>
            <a:r>
              <a:rPr kumimoji="0" lang="en-US" sz="9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sng"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ASC for high quality alerts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 feed into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Feed critical logs to SIEM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(store/archive them if no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Integrate additional logs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Fusion across sources</a:t>
            </a: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0"/>
            <a:ext cx="11018520" cy="800219"/>
          </a:xfrm>
        </p:spPr>
        <p:txBody>
          <a:bodyPr/>
          <a:lstStyle/>
          <a:p>
            <a:r>
              <a:rPr lang="en-US" dirty="0"/>
              <a:t>Azure Security Center</a:t>
            </a:r>
            <a:br>
              <a:rPr lang="en-US" dirty="0"/>
            </a:br>
            <a:r>
              <a:rPr lang="en-US" sz="2000" dirty="0"/>
              <a:t>Advanced Threat Detection (&amp; Governance) 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7287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a:extLst>
              <a:ext uri="{FF2B5EF4-FFF2-40B4-BE49-F238E27FC236}">
                <a16:creationId xmlns:a16="http://schemas.microsoft.com/office/drawing/2014/main" id="{5ADD5691-1543-49E1-9D94-0D299EBC55D2}"/>
              </a:ext>
            </a:extLst>
          </p:cNvPr>
          <p:cNvSpPr/>
          <p:nvPr/>
        </p:nvSpPr>
        <p:spPr>
          <a:xfrm>
            <a:off x="451119" y="1824708"/>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E6E6E6"/>
                </a:solidFill>
                <a:latin typeface="Segoe UI Semibold"/>
              </a:rPr>
              <a:t>Price: $1,400 </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per month</a:t>
            </a:r>
          </a:p>
        </p:txBody>
      </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965208" y="2566215"/>
            <a:ext cx="460265" cy="1432385"/>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3807935" y="4654774"/>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3821101" y="5522268"/>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4325651" y="2390909"/>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defTabSz="914400">
              <a:defRPr/>
            </a:pPr>
            <a:r>
              <a:rPr lang="en-US" sz="1100" dirty="0">
                <a:solidFill>
                  <a:srgbClr val="E6E6E6"/>
                </a:solidFill>
                <a:latin typeface="Segoe UI Semibold"/>
              </a:rPr>
              <a:t>Price: $66 upfront or</a:t>
            </a:r>
          </a:p>
          <a:p>
            <a:pPr defTabSz="914400">
              <a:defRPr/>
            </a:pPr>
            <a:r>
              <a:rPr lang="en-US" sz="1100" dirty="0">
                <a:solidFill>
                  <a:srgbClr val="E6E6E6"/>
                </a:solidFill>
                <a:latin typeface="Segoe UI Semibold"/>
              </a:rPr>
              <a:t>          30% of the profit</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sp>
        <p:nvSpPr>
          <p:cNvPr id="198" name="Oval 197">
            <a:extLst>
              <a:ext uri="{FF2B5EF4-FFF2-40B4-BE49-F238E27FC236}">
                <a16:creationId xmlns:a16="http://schemas.microsoft.com/office/drawing/2014/main" id="{D22B72DC-5D41-49CA-9687-7523D4A2F759}"/>
              </a:ext>
            </a:extLst>
          </p:cNvPr>
          <p:cNvSpPr/>
          <p:nvPr/>
        </p:nvSpPr>
        <p:spPr bwMode="auto">
          <a:xfrm>
            <a:off x="833817" y="242366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497050" y="2118330"/>
            <a:ext cx="1032866" cy="209955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1374779" y="3429000"/>
            <a:ext cx="2436412" cy="358285"/>
          </a:xfrm>
          <a:prstGeom prst="line">
            <a:avLst/>
          </a:prstGeom>
          <a:noFill/>
          <a:ln w="25400" cap="rnd">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114459" y="4253309"/>
            <a:ext cx="1774122" cy="47466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975056" y="4370806"/>
            <a:ext cx="1913525" cy="120370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1425473" y="3969455"/>
            <a:ext cx="2629796" cy="13820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881063" y="4246397"/>
            <a:ext cx="524802" cy="1667437"/>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3520119" y="1656349"/>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Zero-days: </a:t>
            </a:r>
          </a:p>
          <a:p>
            <a:pPr defTabSz="914400">
              <a:defRPr/>
            </a:pPr>
            <a:r>
              <a:rPr lang="en-US" sz="1100" dirty="0">
                <a:solidFill>
                  <a:srgbClr val="E6E6E6"/>
                </a:solidFill>
                <a:latin typeface="Segoe UI Semibold"/>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292777" y="5596467"/>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defTabSz="914400">
              <a:defRPr/>
            </a:pPr>
            <a:r>
              <a:rPr lang="en-US" sz="1100" dirty="0">
                <a:solidFill>
                  <a:srgbClr val="E6E6E6"/>
                </a:solidFill>
                <a:latin typeface="Segoe UI Semibold"/>
              </a:rPr>
              <a:t>Price range: $250 or  much more</a:t>
            </a:r>
          </a:p>
        </p:txBody>
      </p:sp>
      <p:sp>
        <p:nvSpPr>
          <p:cNvPr id="257" name="Rectangle 256">
            <a:extLst>
              <a:ext uri="{FF2B5EF4-FFF2-40B4-BE49-F238E27FC236}">
                <a16:creationId xmlns:a16="http://schemas.microsoft.com/office/drawing/2014/main" id="{29C21BD3-5788-4AD5-8A56-B7740B3717D4}"/>
              </a:ext>
            </a:extLst>
          </p:cNvPr>
          <p:cNvSpPr/>
          <p:nvPr/>
        </p:nvSpPr>
        <p:spPr>
          <a:xfrm>
            <a:off x="3910832" y="3021797"/>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defTabSz="914400">
              <a:defRPr/>
            </a:pPr>
            <a:r>
              <a:rPr lang="en-US" sz="1100" dirty="0">
                <a:solidFill>
                  <a:srgbClr val="E6E6E6"/>
                </a:solidFill>
                <a:latin typeface="Segoe UI Semibold"/>
              </a:rPr>
              <a:t>Price: PC - $0.13 to $0.89</a:t>
            </a:r>
          </a:p>
          <a:p>
            <a:pPr defTabSz="914400">
              <a:defRPr/>
            </a:pPr>
            <a:r>
              <a:rPr lang="en-US" sz="1100" dirty="0">
                <a:solidFill>
                  <a:srgbClr val="E6E6E6"/>
                </a:solidFill>
                <a:latin typeface="Segoe UI Semibold"/>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4149305" y="375205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defTabSz="914400">
              <a:defRPr/>
            </a:pPr>
            <a:r>
              <a:rPr lang="en-US" sz="1100" dirty="0">
                <a:solidFill>
                  <a:srgbClr val="E6E6E6"/>
                </a:solidFill>
                <a:latin typeface="Segoe UI Semibold"/>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3964176" y="4382938"/>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noFill/>
                <a:effectLst/>
                <a:uLnTx/>
                <a:uFillTx/>
                <a:latin typeface="Segoe UI"/>
                <a:ea typeface="+mn-ea"/>
                <a:cs typeface="+mn-cs"/>
              </a:rPr>
              <a:t>Price: $150 for 400M            Averages $0.97 per 1,000</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74243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04018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14" name="Connector: Elbow 13">
            <a:extLst>
              <a:ext uri="{FF2B5EF4-FFF2-40B4-BE49-F238E27FC236}">
                <a16:creationId xmlns:a16="http://schemas.microsoft.com/office/drawing/2014/main" id="{330360D5-8670-4CD6-A4E1-4B6811AEE0D0}"/>
              </a:ext>
            </a:extLst>
          </p:cNvPr>
          <p:cNvCxnSpPr>
            <a:cxnSpLocks/>
          </p:cNvCxnSpPr>
          <p:nvPr/>
        </p:nvCxnSpPr>
        <p:spPr>
          <a:xfrm>
            <a:off x="4339683" y="1990165"/>
            <a:ext cx="2926080" cy="274320"/>
          </a:xfrm>
          <a:prstGeom prst="bentConnector3">
            <a:avLst>
              <a:gd name="adj1" fmla="val 69957"/>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7C9C507-5A76-42AE-ABFF-278D174FE6C2}"/>
              </a:ext>
            </a:extLst>
          </p:cNvPr>
          <p:cNvCxnSpPr>
            <a:cxnSpLocks/>
          </p:cNvCxnSpPr>
          <p:nvPr/>
        </p:nvCxnSpPr>
        <p:spPr>
          <a:xfrm flipV="1">
            <a:off x="5342091" y="2423543"/>
            <a:ext cx="1920240" cy="274320"/>
          </a:xfrm>
          <a:prstGeom prst="bentConnector3">
            <a:avLst>
              <a:gd name="adj1" fmla="val 5289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094F1A7-504F-4DBD-9A19-EA518D739C01}"/>
              </a:ext>
            </a:extLst>
          </p:cNvPr>
          <p:cNvCxnSpPr>
            <a:cxnSpLocks/>
          </p:cNvCxnSpPr>
          <p:nvPr/>
        </p:nvCxnSpPr>
        <p:spPr>
          <a:xfrm flipV="1">
            <a:off x="5939722" y="2569224"/>
            <a:ext cx="1280160" cy="795528"/>
          </a:xfrm>
          <a:prstGeom prst="bentConnector3">
            <a:avLst>
              <a:gd name="adj1" fmla="val 61905"/>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9C1EF4-DC56-41FF-9D10-F5B0B692B873}"/>
              </a:ext>
            </a:extLst>
          </p:cNvPr>
          <p:cNvCxnSpPr>
            <a:cxnSpLocks/>
          </p:cNvCxnSpPr>
          <p:nvPr/>
        </p:nvCxnSpPr>
        <p:spPr>
          <a:xfrm>
            <a:off x="5795788" y="4136931"/>
            <a:ext cx="1463040" cy="274320"/>
          </a:xfrm>
          <a:prstGeom prst="bentConnector3">
            <a:avLst>
              <a:gd name="adj1" fmla="val 3834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510A78A-F1EC-41A7-9C34-8A90914CA40D}"/>
              </a:ext>
            </a:extLst>
          </p:cNvPr>
          <p:cNvCxnSpPr>
            <a:cxnSpLocks/>
          </p:cNvCxnSpPr>
          <p:nvPr/>
        </p:nvCxnSpPr>
        <p:spPr>
          <a:xfrm flipV="1">
            <a:off x="5654862" y="4492639"/>
            <a:ext cx="1645920" cy="274320"/>
          </a:xfrm>
          <a:prstGeom prst="bentConnector3">
            <a:avLst>
              <a:gd name="adj1" fmla="val 42682"/>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7BDED6C-D345-40EE-AE97-E512F9F89A4A}"/>
              </a:ext>
            </a:extLst>
          </p:cNvPr>
          <p:cNvCxnSpPr>
            <a:cxnSpLocks/>
            <a:endCxn id="56" idx="1"/>
          </p:cNvCxnSpPr>
          <p:nvPr/>
        </p:nvCxnSpPr>
        <p:spPr>
          <a:xfrm>
            <a:off x="5342091" y="5596467"/>
            <a:ext cx="1868683" cy="30930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558FA69-564C-40B7-BDF0-7E39DC6849B7}"/>
              </a:ext>
            </a:extLst>
          </p:cNvPr>
          <p:cNvSpPr/>
          <p:nvPr/>
        </p:nvSpPr>
        <p:spPr bwMode="auto">
          <a:xfrm>
            <a:off x="7210774" y="1924082"/>
            <a:ext cx="4474718" cy="123418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HYGIENE (NOT ZERO DAYS)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day vulnerabilities are expensive and impractical for many attacks. </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hlinkClick r:id="rId4"/>
              </a:rPr>
              <a:t>https://aka.ms/CyberHygiene</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has guidance from Microsoft + NIST, the Center for Internet Security (CIS), and US DHS NCCIC (formerly US-CERT)</a:t>
            </a:r>
          </a:p>
        </p:txBody>
      </p:sp>
      <p:cxnSp>
        <p:nvCxnSpPr>
          <p:cNvPr id="55" name="Straight Connector 54">
            <a:extLst>
              <a:ext uri="{FF2B5EF4-FFF2-40B4-BE49-F238E27FC236}">
                <a16:creationId xmlns:a16="http://schemas.microsoft.com/office/drawing/2014/main" id="{61F5E2BF-8E02-45E4-A365-DCDB983D6E0C}"/>
              </a:ext>
            </a:extLst>
          </p:cNvPr>
          <p:cNvCxnSpPr>
            <a:cxnSpLocks/>
          </p:cNvCxnSpPr>
          <p:nvPr/>
        </p:nvCxnSpPr>
        <p:spPr>
          <a:xfrm flipV="1">
            <a:off x="1841994" y="2737247"/>
            <a:ext cx="2287094" cy="995919"/>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45" name="Rectangle 44">
            <a:extLst>
              <a:ext uri="{FF2B5EF4-FFF2-40B4-BE49-F238E27FC236}">
                <a16:creationId xmlns:a16="http://schemas.microsoft.com/office/drawing/2014/main" id="{C3129679-4C49-45E1-8E62-55B8BFE2A3E2}"/>
              </a:ext>
            </a:extLst>
          </p:cNvPr>
          <p:cNvSpPr/>
          <p:nvPr/>
        </p:nvSpPr>
        <p:spPr bwMode="auto">
          <a:xfrm>
            <a:off x="7210776" y="3701600"/>
            <a:ext cx="4474718" cy="132651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MFA/PASSWORDLESS</a:t>
            </a:r>
            <a:r>
              <a:rPr kumimoji="0" lang="en-US" sz="1200" b="1"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&amp; </a:t>
            </a: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TRUST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Attackers have moved to Identity attacks like phishing and cred theft (which easily evade traditional network defenses)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Increase</a:t>
            </a:r>
            <a:r>
              <a:rPr kumimoji="0" lang="en-US" sz="1100" b="0"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cost of these attacks starting with administrative privileges and other business critical assets</a:t>
            </a:r>
            <a:endPar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1649030" y="1242561"/>
            <a:ext cx="1777130" cy="1777130"/>
            <a:chOff x="1389403" y="-447226"/>
            <a:chExt cx="2114718" cy="2114718"/>
          </a:xfrm>
        </p:grpSpPr>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1" name="Group 50">
            <a:extLst>
              <a:ext uri="{FF2B5EF4-FFF2-40B4-BE49-F238E27FC236}">
                <a16:creationId xmlns:a16="http://schemas.microsoft.com/office/drawing/2014/main" id="{ED2918ED-693B-4561-A0ED-4206AF38A247}"/>
              </a:ext>
            </a:extLst>
          </p:cNvPr>
          <p:cNvGrpSpPr/>
          <p:nvPr/>
        </p:nvGrpSpPr>
        <p:grpSpPr>
          <a:xfrm rot="20709262">
            <a:off x="3948184" y="2558043"/>
            <a:ext cx="350518" cy="350518"/>
            <a:chOff x="3794896" y="1574082"/>
            <a:chExt cx="841364" cy="841364"/>
          </a:xfrm>
        </p:grpSpPr>
        <p:sp>
          <p:nvSpPr>
            <p:cNvPr id="53" name="Oval 52">
              <a:extLst>
                <a:ext uri="{FF2B5EF4-FFF2-40B4-BE49-F238E27FC236}">
                  <a16:creationId xmlns:a16="http://schemas.microsoft.com/office/drawing/2014/main" id="{EE7607D8-F303-4861-8F0F-10AC5C810156}"/>
                </a:ext>
              </a:extLst>
            </p:cNvPr>
            <p:cNvSpPr/>
            <p:nvPr/>
          </p:nvSpPr>
          <p:spPr bwMode="auto">
            <a:xfrm>
              <a:off x="4078869" y="1858055"/>
              <a:ext cx="273422" cy="2734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12CD10EA-6DE8-4FDB-A308-C2A59E79AA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3725600" y="3354234"/>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2" name="Group 191">
            <a:extLst>
              <a:ext uri="{FF2B5EF4-FFF2-40B4-BE49-F238E27FC236}">
                <a16:creationId xmlns:a16="http://schemas.microsoft.com/office/drawing/2014/main" id="{3A608CEE-EDB3-491D-9D87-3FE54DBF986E}"/>
              </a:ext>
            </a:extLst>
          </p:cNvPr>
          <p:cNvGrpSpPr/>
          <p:nvPr/>
        </p:nvGrpSpPr>
        <p:grpSpPr>
          <a:xfrm>
            <a:off x="3922692" y="3983653"/>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496469" y="5509267"/>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5" y="359246"/>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6" name="Rectangle 55">
            <a:extLst>
              <a:ext uri="{FF2B5EF4-FFF2-40B4-BE49-F238E27FC236}">
                <a16:creationId xmlns:a16="http://schemas.microsoft.com/office/drawing/2014/main" id="{8391A65B-5639-4910-BF18-BC4CE3B8B2A8}"/>
              </a:ext>
            </a:extLst>
          </p:cNvPr>
          <p:cNvSpPr/>
          <p:nvPr/>
        </p:nvSpPr>
        <p:spPr bwMode="auto">
          <a:xfrm>
            <a:off x="7210774" y="5468032"/>
            <a:ext cx="4484757"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ts val="600"/>
              </a:spcAft>
              <a:defRPr/>
            </a:pPr>
            <a:r>
              <a:rPr lang="en-US" sz="1200" b="1" dirty="0">
                <a:gradFill>
                  <a:gsLst>
                    <a:gs pos="83000">
                      <a:srgbClr val="1A1A1A"/>
                    </a:gs>
                    <a:gs pos="100000">
                      <a:srgbClr val="0D0D0D"/>
                    </a:gs>
                  </a:gsLst>
                  <a:lin ang="5400000" scaled="1"/>
                </a:gradFill>
                <a:latin typeface="Segoe UI"/>
                <a:cs typeface="Segoe UI Semibold" panose="020B0702040204020203" pitchFamily="34" charset="0"/>
              </a:rPr>
              <a:t>ENABLE DDoS PROTECTION FOR CRITICAL SERVICES</a:t>
            </a:r>
          </a:p>
          <a:p>
            <a:pPr defTabSz="932472" fontAlgn="base">
              <a:spcBef>
                <a:spcPct val="0"/>
              </a:spcBef>
              <a:spcAft>
                <a:spcPct val="0"/>
              </a:spcAft>
            </a:pPr>
            <a:r>
              <a:rPr lang="en-US" sz="1100" dirty="0">
                <a:gradFill>
                  <a:gsLst>
                    <a:gs pos="83000">
                      <a:srgbClr val="1A1A1A"/>
                    </a:gs>
                    <a:gs pos="100000">
                      <a:srgbClr val="0D0D0D"/>
                    </a:gs>
                  </a:gsLst>
                  <a:lin ang="5400000" scaled="1"/>
                </a:gradFill>
                <a:latin typeface="Segoe UI"/>
                <a:cs typeface="Segoe UI Semibold" panose="020B0702040204020203" pitchFamily="34" charset="0"/>
              </a:rPr>
              <a:t>Ensure that your business-critical services have DDoS protection from Azure platform or a capable 3rd parties</a:t>
            </a:r>
          </a:p>
        </p:txBody>
      </p:sp>
      <p:sp>
        <p:nvSpPr>
          <p:cNvPr id="58" name="Rectangle 57">
            <a:extLst>
              <a:ext uri="{FF2B5EF4-FFF2-40B4-BE49-F238E27FC236}">
                <a16:creationId xmlns:a16="http://schemas.microsoft.com/office/drawing/2014/main" id="{B007AD6D-4832-4375-AD75-6515D6EE530A}"/>
              </a:ext>
            </a:extLst>
          </p:cNvPr>
          <p:cNvSpPr/>
          <p:nvPr/>
        </p:nvSpPr>
        <p:spPr>
          <a:xfrm>
            <a:off x="4004010" y="512499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6E6E6"/>
                </a:solidFill>
                <a:effectLst/>
                <a:uLnTx/>
                <a:uFillTx/>
                <a:latin typeface="Segoe UI"/>
                <a:ea typeface="+mn-ea"/>
                <a:cs typeface="+mn-cs"/>
              </a:rPr>
              <a:t>Price: $766.67 per month</a:t>
            </a:r>
          </a:p>
        </p:txBody>
      </p:sp>
    </p:spTree>
    <p:extLst>
      <p:ext uri="{BB962C8B-B14F-4D97-AF65-F5344CB8AC3E}">
        <p14:creationId xmlns:p14="http://schemas.microsoft.com/office/powerpoint/2010/main" val="340221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par>
                                <p:cTn id="15" presetID="22" presetClass="entr" presetSubtype="8"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22" presetClass="entr" presetSubtype="8"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22" presetClass="entr" presetSubtype="8"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0F4D6BB-3597-46BA-B21D-A1B7BF9744FA}"/>
                  </a:ext>
                </a:extLst>
              </p:cNvPr>
              <p:cNvGraphicFramePr>
                <a:graphicFrameLocks noChangeAspect="1"/>
              </p:cNvGraphicFramePr>
              <p:nvPr>
                <p:extLst>
                  <p:ext uri="{D42A27DB-BD31-4B8C-83A1-F6EECF244321}">
                    <p14:modId xmlns:p14="http://schemas.microsoft.com/office/powerpoint/2010/main" val="467829442"/>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30F4D6BB-3597-46BA-B21D-A1B7BF9744FA}"/>
                  </a:ext>
                </a:extLst>
              </p:cNvPr>
              <p:cNvPicPr>
                <a:picLocks noGrp="1" noRot="1" noChangeAspect="1" noMove="1" noResize="1" noEditPoints="1" noAdjustHandles="1" noChangeArrowheads="1" noChangeShapeType="1"/>
              </p:cNvPicPr>
              <p:nvPr/>
            </p:nvPicPr>
            <p:blipFill>
              <a:blip r:embed="rId4"/>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7" name="Rectangle 16">
            <a:extLst>
              <a:ext uri="{FF2B5EF4-FFF2-40B4-BE49-F238E27FC236}">
                <a16:creationId xmlns:a16="http://schemas.microsoft.com/office/drawing/2014/main" id="{87D908EF-9579-42E9-9D7B-9AB0065E84FD}"/>
              </a:ext>
            </a:extLst>
          </p:cNvPr>
          <p:cNvSpPr/>
          <p:nvPr/>
        </p:nvSpPr>
        <p:spPr bwMode="auto">
          <a:xfrm>
            <a:off x="584202" y="1793632"/>
            <a:ext cx="5367335" cy="441617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62C7E16C-D667-4148-9FAC-4FF980F265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5</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Secure DevOps</a:t>
            </a:r>
            <a:br>
              <a:rPr lang="en-US" dirty="0">
                <a:gradFill>
                  <a:gsLst>
                    <a:gs pos="1250">
                      <a:srgbClr val="1A1A1A"/>
                    </a:gs>
                    <a:gs pos="100000">
                      <a:srgbClr val="1A1A1A"/>
                    </a:gs>
                  </a:gsLst>
                  <a:lin ang="5400000" scaled="0"/>
                </a:gradFill>
              </a:rPr>
            </a:br>
            <a:r>
              <a:rPr lang="en-US" sz="1600" b="1" kern="0" cap="all" spc="118" dirty="0">
                <a:gradFill>
                  <a:gsLst>
                    <a:gs pos="1250">
                      <a:srgbClr val="107C10"/>
                    </a:gs>
                    <a:gs pos="100000">
                      <a:srgbClr val="107C10"/>
                    </a:gs>
                  </a:gsLst>
                  <a:lin ang="5400000" scaled="0"/>
                </a:gradFill>
                <a:ea typeface="Segoe UI Black" pitchFamily="34"/>
              </a:rPr>
              <a:t>Critical Best Practice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1793632"/>
            <a:ext cx="5367335" cy="441617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Follow DevOps security guidance</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Integrate guidance and automation for securing applications on the cloud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Using resources and lessons learned by external organizations that are early adopters of these models can accelerate the improvement of an organization’s security posture with less expenditure of effort and resources.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Secure your application development / DevOps process by integrating existing guidance such as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Secure DevOps Toolkit –</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5"/>
              </a:rPr>
              <a:t>https://azsk.azurewebsites.net/</a:t>
            </a:r>
            <a:r>
              <a:rPr lang="en-US" sz="1200" b="1" dirty="0">
                <a:gradFill>
                  <a:gsLst>
                    <a:gs pos="1250">
                      <a:srgbClr val="1A1A1A"/>
                    </a:gs>
                    <a:gs pos="100000">
                      <a:srgbClr val="1A1A1A"/>
                    </a:gs>
                  </a:gsLst>
                  <a:lin ang="5400000" scaled="0"/>
                </a:gradFill>
              </a:rPr>
              <a:t>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Organization for Web App Security Project (OWASP) DevOps Pipeline security</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6"/>
              </a:rPr>
              <a:t>https://www.owasp.org/index.php/OWASP_AppSec_Pipeline#tab=Main</a:t>
            </a:r>
            <a:r>
              <a:rPr lang="en-US" sz="1200" b="1" dirty="0">
                <a:gradFill>
                  <a:gsLst>
                    <a:gs pos="1250">
                      <a:srgbClr val="1A1A1A"/>
                    </a:gs>
                    <a:gs pos="100000">
                      <a:srgbClr val="1A1A1A"/>
                    </a:gs>
                  </a:gsLst>
                  <a:lin ang="5400000" scaled="0"/>
                </a:gradFill>
              </a:rPr>
              <a:t> </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945733" y="1489398"/>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98FD230E-D233-40C0-BCA9-D23143B056D6}"/>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4" name="arrow_15_bidi">
            <a:extLst>
              <a:ext uri="{FF2B5EF4-FFF2-40B4-BE49-F238E27FC236}">
                <a16:creationId xmlns:a16="http://schemas.microsoft.com/office/drawing/2014/main" id="{A1C3AFFF-FDC0-4D78-9251-78C05ED9EC9E}"/>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35BE395-F48B-49C0-ACC8-4B1B7A123199}"/>
                  </a:ext>
                </a:extLst>
              </p:cNvPr>
              <p:cNvGraphicFramePr>
                <a:graphicFrameLocks noChangeAspect="1"/>
              </p:cNvGraphicFramePr>
              <p:nvPr>
                <p:extLst>
                  <p:ext uri="{D42A27DB-BD31-4B8C-83A1-F6EECF244321}">
                    <p14:modId xmlns:p14="http://schemas.microsoft.com/office/powerpoint/2010/main" val="3876785248"/>
                  </p:ext>
                </p:extLst>
              </p:nvPr>
            </p:nvGraphicFramePr>
            <p:xfrm>
              <a:off x="6472316" y="1793632"/>
              <a:ext cx="2478415" cy="1394108"/>
            </p:xfrm>
            <a:graphic>
              <a:graphicData uri="http://schemas.microsoft.com/office/powerpoint/2016/slidezoom">
                <pslz:sldZm>
                  <pslz:sldZmObj sldId="8440" cId="4028320751">
                    <pslz:zmPr id="{B0C25883-A7A4-4A5C-A5EA-B57EEE7BCABE}" transitionDur="1000">
                      <p166:blipFill xmlns:p166="http://schemas.microsoft.com/office/powerpoint/2016/6/main">
                        <a:blip r:embed="rId7"/>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35BE395-F48B-49C0-ACC8-4B1B7A123199}"/>
                  </a:ext>
                </a:extLst>
              </p:cNvPr>
              <p:cNvPicPr>
                <a:picLocks noGrp="1" noRot="1" noChangeAspect="1" noMove="1" noResize="1" noEditPoints="1" noAdjustHandles="1" noChangeArrowheads="1" noChangeShapeType="1"/>
              </p:cNvPicPr>
              <p:nvPr/>
            </p:nvPicPr>
            <p:blipFill>
              <a:blip r:embed="rId8"/>
              <a:stretch>
                <a:fillRect/>
              </a:stretch>
            </p:blipFill>
            <p:spPr>
              <a:xfrm>
                <a:off x="6472316"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B600FED-A6C3-408D-9A20-E60B2F3888B5}"/>
                  </a:ext>
                </a:extLst>
              </p:cNvPr>
              <p:cNvGraphicFramePr>
                <a:graphicFrameLocks noChangeAspect="1"/>
              </p:cNvGraphicFramePr>
              <p:nvPr>
                <p:extLst>
                  <p:ext uri="{D42A27DB-BD31-4B8C-83A1-F6EECF244321}">
                    <p14:modId xmlns:p14="http://schemas.microsoft.com/office/powerpoint/2010/main" val="2719122648"/>
                  </p:ext>
                </p:extLst>
              </p:nvPr>
            </p:nvGraphicFramePr>
            <p:xfrm>
              <a:off x="9128368" y="1793632"/>
              <a:ext cx="2478415" cy="1394108"/>
            </p:xfrm>
            <a:graphic>
              <a:graphicData uri="http://schemas.microsoft.com/office/powerpoint/2016/slidezoom">
                <pslz:sldZm>
                  <pslz:sldZmObj sldId="4992" cId="1213099393">
                    <pslz:zmPr id="{E757F720-139E-4E56-9BE0-2F696CA5873F}" transitionDur="1000">
                      <p166:blipFill xmlns:p166="http://schemas.microsoft.com/office/powerpoint/2016/6/main">
                        <a:blip r:embed="rId9"/>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BB600FED-A6C3-408D-9A20-E60B2F3888B5}"/>
                  </a:ext>
                </a:extLst>
              </p:cNvPr>
              <p:cNvPicPr>
                <a:picLocks noGrp="1" noRot="1" noChangeAspect="1" noMove="1" noResize="1" noEditPoints="1" noAdjustHandles="1" noChangeArrowheads="1" noChangeShapeType="1"/>
              </p:cNvPicPr>
              <p:nvPr/>
            </p:nvPicPr>
            <p:blipFill>
              <a:blip r:embed="rId10"/>
              <a:stretch>
                <a:fillRect/>
              </a:stretch>
            </p:blipFill>
            <p:spPr>
              <a:xfrm>
                <a:off x="9128368"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0C0A68B-92AD-4E8E-92D3-1D30418F9EC0}"/>
                  </a:ext>
                </a:extLst>
              </p:cNvPr>
              <p:cNvGraphicFramePr>
                <a:graphicFrameLocks noChangeAspect="1"/>
              </p:cNvGraphicFramePr>
              <p:nvPr>
                <p:extLst>
                  <p:ext uri="{D42A27DB-BD31-4B8C-83A1-F6EECF244321}">
                    <p14:modId xmlns:p14="http://schemas.microsoft.com/office/powerpoint/2010/main" val="2361461561"/>
                  </p:ext>
                </p:extLst>
              </p:nvPr>
            </p:nvGraphicFramePr>
            <p:xfrm>
              <a:off x="6472316" y="3321669"/>
              <a:ext cx="5134467" cy="2888138"/>
            </p:xfrm>
            <a:graphic>
              <a:graphicData uri="http://schemas.microsoft.com/office/powerpoint/2016/slidezoom">
                <pslz:sldZm>
                  <pslz:sldZmObj sldId="8449" cId="3123400446">
                    <pslz:zmPr id="{8ACB5554-CED4-4A1C-8BCC-45AA4EC4A00A}" returnToParent="0" transitionDur="1000">
                      <p166:blipFill xmlns:p166="http://schemas.microsoft.com/office/powerpoint/2016/6/main">
                        <a:blip r:embed="rId11"/>
                        <a:stretch>
                          <a:fillRect/>
                        </a:stretch>
                      </p166:blipFill>
                      <p166:spPr xmlns:p166="http://schemas.microsoft.com/office/powerpoint/2016/6/main">
                        <a:xfrm>
                          <a:off x="0" y="0"/>
                          <a:ext cx="5134467" cy="2888138"/>
                        </a:xfrm>
                        <a:prstGeom prst="rect">
                          <a:avLst/>
                        </a:prstGeom>
                        <a:effectLst>
                          <a:outerShdw blurRad="190500" dist="508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00C0A68B-92AD-4E8E-92D3-1D30418F9EC0}"/>
                  </a:ext>
                </a:extLst>
              </p:cNvPr>
              <p:cNvPicPr>
                <a:picLocks noGrp="1" noRot="1" noChangeAspect="1" noMove="1" noResize="1" noEditPoints="1" noAdjustHandles="1" noChangeArrowheads="1" noChangeShapeType="1"/>
              </p:cNvPicPr>
              <p:nvPr/>
            </p:nvPicPr>
            <p:blipFill>
              <a:blip r:embed="rId12"/>
              <a:stretch>
                <a:fillRect/>
              </a:stretch>
            </p:blipFill>
            <p:spPr>
              <a:xfrm>
                <a:off x="6472316" y="3321669"/>
                <a:ext cx="5134467" cy="2888138"/>
              </a:xfrm>
              <a:prstGeom prst="rect">
                <a:avLst/>
              </a:prstGeom>
              <a:effectLst>
                <a:outerShdw blurRad="190500" dist="50800" dir="2700000" algn="ctr" rotWithShape="0">
                  <a:prstClr val="black">
                    <a:alpha val="40000"/>
                  </a:prstClr>
                </a:outerShdw>
              </a:effectLst>
            </p:spPr>
          </p:pic>
        </mc:Fallback>
      </mc:AlternateContent>
      <p:sp>
        <p:nvSpPr>
          <p:cNvPr id="19" name="TextBox 18">
            <a:extLst>
              <a:ext uri="{FF2B5EF4-FFF2-40B4-BE49-F238E27FC236}">
                <a16:creationId xmlns:a16="http://schemas.microsoft.com/office/drawing/2014/main" id="{21895AF4-B710-4AF7-BFED-45558914AB07}"/>
              </a:ext>
            </a:extLst>
          </p:cNvPr>
          <p:cNvSpPr txBox="1"/>
          <p:nvPr/>
        </p:nvSpPr>
        <p:spPr>
          <a:xfrm>
            <a:off x="6535738" y="1447805"/>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Different than Waterfall</a:t>
            </a:r>
          </a:p>
        </p:txBody>
      </p:sp>
      <p:sp>
        <p:nvSpPr>
          <p:cNvPr id="20" name="TextBox 19">
            <a:extLst>
              <a:ext uri="{FF2B5EF4-FFF2-40B4-BE49-F238E27FC236}">
                <a16:creationId xmlns:a16="http://schemas.microsoft.com/office/drawing/2014/main" id="{63938C62-670B-4AFC-AC9C-014F3C2F6177}"/>
              </a:ext>
            </a:extLst>
          </p:cNvPr>
          <p:cNvSpPr txBox="1"/>
          <p:nvPr/>
        </p:nvSpPr>
        <p:spPr>
          <a:xfrm>
            <a:off x="9128368" y="1425960"/>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Secure Both Dev &amp; Ops</a:t>
            </a:r>
          </a:p>
        </p:txBody>
      </p:sp>
      <p:sp>
        <p:nvSpPr>
          <p:cNvPr id="21" name="TextBox 20">
            <a:extLst>
              <a:ext uri="{FF2B5EF4-FFF2-40B4-BE49-F238E27FC236}">
                <a16:creationId xmlns:a16="http://schemas.microsoft.com/office/drawing/2014/main" id="{0D3E4503-B46E-41C3-A94D-7E159EEE0D01}"/>
              </a:ext>
            </a:extLst>
          </p:cNvPr>
          <p:cNvSpPr txBox="1"/>
          <p:nvPr/>
        </p:nvSpPr>
        <p:spPr>
          <a:xfrm>
            <a:off x="6375400" y="6216516"/>
            <a:ext cx="5505936"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Integrate Security Natively into Process</a:t>
            </a:r>
          </a:p>
        </p:txBody>
      </p:sp>
    </p:spTree>
    <p:extLst>
      <p:ext uri="{BB962C8B-B14F-4D97-AF65-F5344CB8AC3E}">
        <p14:creationId xmlns:p14="http://schemas.microsoft.com/office/powerpoint/2010/main" val="21296646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 name="Rectangle 304">
            <a:extLst>
              <a:ext uri="{FF2B5EF4-FFF2-40B4-BE49-F238E27FC236}">
                <a16:creationId xmlns:a16="http://schemas.microsoft.com/office/drawing/2014/main" id="{2FC58EE9-8863-4598-A7DF-A390E97CE71B}"/>
              </a:ext>
            </a:extLst>
          </p:cNvPr>
          <p:cNvSpPr/>
          <p:nvPr/>
        </p:nvSpPr>
        <p:spPr bwMode="auto">
          <a:xfrm>
            <a:off x="6939986" y="1278280"/>
            <a:ext cx="4664621" cy="782751"/>
          </a:xfrm>
          <a:prstGeom prst="rect">
            <a:avLst/>
          </a:prstGeom>
          <a:solidFill>
            <a:schemeClr val="bg1"/>
          </a:solidFill>
          <a:ln>
            <a:noFill/>
            <a:headEnd type="none" w="med" len="med"/>
            <a:tailEnd type="none" w="med" len="med"/>
          </a:ln>
          <a:effectLst>
            <a:outerShdw blurRad="190500" dist="76200" dir="2700000" algn="ctr" rotWithShape="0">
              <a:srgbClr val="000000">
                <a:alpha val="40000"/>
              </a:srgb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Legend</a:t>
            </a:r>
          </a:p>
        </p:txBody>
      </p:sp>
      <p:sp>
        <p:nvSpPr>
          <p:cNvPr id="217" name="Rectangle 216">
            <a:extLst>
              <a:ext uri="{FF2B5EF4-FFF2-40B4-BE49-F238E27FC236}">
                <a16:creationId xmlns:a16="http://schemas.microsoft.com/office/drawing/2014/main" id="{C037383E-9A52-4726-B112-FACADDE56A45}"/>
              </a:ext>
            </a:extLst>
          </p:cNvPr>
          <p:cNvSpPr/>
          <p:nvPr/>
        </p:nvSpPr>
        <p:spPr bwMode="auto">
          <a:xfrm>
            <a:off x="587393" y="1109007"/>
            <a:ext cx="5916061" cy="1221473"/>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Attacker Pivot Risks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Secondary attacks using compromised artifacts/access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Lateral Movement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Pass the hash/ticket/password/etc</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Development Artifacts </a:t>
            </a: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Stolen keys/credentials,  implanted malware or backdoors, etc.</a:t>
            </a:r>
          </a:p>
        </p:txBody>
      </p:sp>
      <p:sp>
        <p:nvSpPr>
          <p:cNvPr id="3" name="Title 2">
            <a:extLst>
              <a:ext uri="{FF2B5EF4-FFF2-40B4-BE49-F238E27FC236}">
                <a16:creationId xmlns:a16="http://schemas.microsoft.com/office/drawing/2014/main" id="{8029EFE2-10C0-432B-91CF-37FF4248B205}"/>
              </a:ext>
            </a:extLst>
          </p:cNvPr>
          <p:cNvSpPr>
            <a:spLocks noGrp="1"/>
          </p:cNvSpPr>
          <p:nvPr>
            <p:ph type="title"/>
          </p:nvPr>
        </p:nvSpPr>
        <p:spPr/>
        <p:txBody>
          <a:bodyPr/>
          <a:lstStyle/>
          <a:p>
            <a:r>
              <a:rPr lang="en-US"/>
              <a:t>Attacker Opportunities</a:t>
            </a:r>
          </a:p>
        </p:txBody>
      </p:sp>
      <p:grpSp>
        <p:nvGrpSpPr>
          <p:cNvPr id="308" name="Group 307">
            <a:extLst>
              <a:ext uri="{FF2B5EF4-FFF2-40B4-BE49-F238E27FC236}">
                <a16:creationId xmlns:a16="http://schemas.microsoft.com/office/drawing/2014/main" id="{DF3B8988-9C1F-4C85-9AC8-438F5F1FB6F1}"/>
              </a:ext>
            </a:extLst>
          </p:cNvPr>
          <p:cNvGrpSpPr/>
          <p:nvPr/>
        </p:nvGrpSpPr>
        <p:grpSpPr>
          <a:xfrm>
            <a:off x="7105889" y="1688053"/>
            <a:ext cx="272076" cy="272076"/>
            <a:chOff x="9577076" y="1033071"/>
            <a:chExt cx="272076" cy="272076"/>
          </a:xfrm>
        </p:grpSpPr>
        <p:sp>
          <p:nvSpPr>
            <p:cNvPr id="306" name="Oval 305">
              <a:extLst>
                <a:ext uri="{FF2B5EF4-FFF2-40B4-BE49-F238E27FC236}">
                  <a16:creationId xmlns:a16="http://schemas.microsoft.com/office/drawing/2014/main" id="{B2897A50-2EAA-4A70-8DBD-376D2BF7F9F9}"/>
                </a:ext>
              </a:extLst>
            </p:cNvPr>
            <p:cNvSpPr/>
            <p:nvPr/>
          </p:nvSpPr>
          <p:spPr bwMode="auto">
            <a:xfrm>
              <a:off x="9577076" y="1033071"/>
              <a:ext cx="272076" cy="27207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Freeform 1123">
              <a:extLst>
                <a:ext uri="{FF2B5EF4-FFF2-40B4-BE49-F238E27FC236}">
                  <a16:creationId xmlns:a16="http://schemas.microsoft.com/office/drawing/2014/main" id="{74DD7615-5CC2-4198-8703-3748D0A2F686}"/>
                </a:ext>
              </a:extLst>
            </p:cNvPr>
            <p:cNvSpPr>
              <a:spLocks noEditPoints="1"/>
            </p:cNvSpPr>
            <p:nvPr/>
          </p:nvSpPr>
          <p:spPr bwMode="auto">
            <a:xfrm rot="19201563">
              <a:off x="9679500" y="1065949"/>
              <a:ext cx="67228" cy="206321"/>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nvGrpSpPr>
          <p:cNvPr id="312" name="Group 311">
            <a:extLst>
              <a:ext uri="{FF2B5EF4-FFF2-40B4-BE49-F238E27FC236}">
                <a16:creationId xmlns:a16="http://schemas.microsoft.com/office/drawing/2014/main" id="{33BF38B9-0826-466C-A381-96560D981181}"/>
              </a:ext>
            </a:extLst>
          </p:cNvPr>
          <p:cNvGrpSpPr/>
          <p:nvPr/>
        </p:nvGrpSpPr>
        <p:grpSpPr>
          <a:xfrm>
            <a:off x="9075900" y="1688053"/>
            <a:ext cx="272076" cy="272076"/>
            <a:chOff x="9582391" y="1353539"/>
            <a:chExt cx="272076" cy="272076"/>
          </a:xfrm>
        </p:grpSpPr>
        <p:sp>
          <p:nvSpPr>
            <p:cNvPr id="310" name="Oval 309">
              <a:extLst>
                <a:ext uri="{FF2B5EF4-FFF2-40B4-BE49-F238E27FC236}">
                  <a16:creationId xmlns:a16="http://schemas.microsoft.com/office/drawing/2014/main" id="{8077505C-E5F6-43A5-B7EA-360B6430717C}"/>
                </a:ext>
              </a:extLst>
            </p:cNvPr>
            <p:cNvSpPr/>
            <p:nvPr/>
          </p:nvSpPr>
          <p:spPr bwMode="auto">
            <a:xfrm>
              <a:off x="9582391" y="1353539"/>
              <a:ext cx="272076" cy="272076"/>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1054">
              <a:extLst>
                <a:ext uri="{FF2B5EF4-FFF2-40B4-BE49-F238E27FC236}">
                  <a16:creationId xmlns:a16="http://schemas.microsoft.com/office/drawing/2014/main" id="{083BA090-F35F-4C1C-A256-D22600B6D728}"/>
                </a:ext>
              </a:extLst>
            </p:cNvPr>
            <p:cNvSpPr>
              <a:spLocks noEditPoints="1"/>
            </p:cNvSpPr>
            <p:nvPr/>
          </p:nvSpPr>
          <p:spPr bwMode="auto">
            <a:xfrm>
              <a:off x="9627198" y="1398346"/>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2C080490-EEBF-4C8D-B91A-DDCFDF22C5B9}"/>
              </a:ext>
            </a:extLst>
          </p:cNvPr>
          <p:cNvSpPr txBox="1"/>
          <p:nvPr/>
        </p:nvSpPr>
        <p:spPr>
          <a:xfrm>
            <a:off x="7372251" y="1747147"/>
            <a:ext cx="154883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Developer-based attacks</a:t>
            </a:r>
          </a:p>
        </p:txBody>
      </p:sp>
      <p:sp>
        <p:nvSpPr>
          <p:cNvPr id="314" name="TextBox 313">
            <a:extLst>
              <a:ext uri="{FF2B5EF4-FFF2-40B4-BE49-F238E27FC236}">
                <a16:creationId xmlns:a16="http://schemas.microsoft.com/office/drawing/2014/main" id="{A7DBDA66-7BA8-47A9-8AE2-396AD87F5829}"/>
              </a:ext>
            </a:extLst>
          </p:cNvPr>
          <p:cNvSpPr txBox="1"/>
          <p:nvPr/>
        </p:nvSpPr>
        <p:spPr>
          <a:xfrm>
            <a:off x="9326087" y="1747147"/>
            <a:ext cx="205128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IT and Operations-based attacks</a:t>
            </a:r>
          </a:p>
        </p:txBody>
      </p:sp>
      <p:sp>
        <p:nvSpPr>
          <p:cNvPr id="85" name="Rectangle 84">
            <a:extLst>
              <a:ext uri="{FF2B5EF4-FFF2-40B4-BE49-F238E27FC236}">
                <a16:creationId xmlns:a16="http://schemas.microsoft.com/office/drawing/2014/main" id="{099F4C90-06F5-4753-A999-32CC6ED54BEA}"/>
              </a:ext>
            </a:extLst>
          </p:cNvPr>
          <p:cNvSpPr/>
          <p:nvPr/>
        </p:nvSpPr>
        <p:spPr bwMode="auto">
          <a:xfrm>
            <a:off x="587393" y="2061032"/>
            <a:ext cx="11017214" cy="461161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99" name="Group 98">
            <a:extLst>
              <a:ext uri="{FF2B5EF4-FFF2-40B4-BE49-F238E27FC236}">
                <a16:creationId xmlns:a16="http://schemas.microsoft.com/office/drawing/2014/main" id="{32A0C596-492E-415B-80D0-AF5DABFFE3A0}"/>
              </a:ext>
            </a:extLst>
          </p:cNvPr>
          <p:cNvGrpSpPr/>
          <p:nvPr/>
        </p:nvGrpSpPr>
        <p:grpSpPr>
          <a:xfrm>
            <a:off x="994239" y="4908103"/>
            <a:ext cx="656063" cy="605640"/>
            <a:chOff x="1244357" y="2139611"/>
            <a:chExt cx="656063" cy="605640"/>
          </a:xfrm>
        </p:grpSpPr>
        <p:sp>
          <p:nvSpPr>
            <p:cNvPr id="111" name="manager">
              <a:extLst>
                <a:ext uri="{FF2B5EF4-FFF2-40B4-BE49-F238E27FC236}">
                  <a16:creationId xmlns:a16="http://schemas.microsoft.com/office/drawing/2014/main" id="{935CC0EF-7B50-4E4C-93BC-26ACBDDA7A0F}"/>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strategy">
              <a:extLst>
                <a:ext uri="{FF2B5EF4-FFF2-40B4-BE49-F238E27FC236}">
                  <a16:creationId xmlns:a16="http://schemas.microsoft.com/office/drawing/2014/main" id="{F1FF20C2-E695-45A0-85E0-1841D07B2112}"/>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5AD0704A-6DB5-4E9A-B80B-7D2BCD417BFB}"/>
              </a:ext>
            </a:extLst>
          </p:cNvPr>
          <p:cNvSpPr/>
          <p:nvPr/>
        </p:nvSpPr>
        <p:spPr bwMode="auto">
          <a:xfrm>
            <a:off x="1295630" y="5558015"/>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D4B1891C-2F86-4D4F-A91E-140515C31179}"/>
              </a:ext>
            </a:extLst>
          </p:cNvPr>
          <p:cNvSpPr txBox="1"/>
          <p:nvPr/>
        </p:nvSpPr>
        <p:spPr>
          <a:xfrm>
            <a:off x="1251280" y="217685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sp>
        <p:nvSpPr>
          <p:cNvPr id="115" name="Oval 114">
            <a:extLst>
              <a:ext uri="{FF2B5EF4-FFF2-40B4-BE49-F238E27FC236}">
                <a16:creationId xmlns:a16="http://schemas.microsoft.com/office/drawing/2014/main" id="{14E2DC42-1DDB-46D2-A86A-EB62440E5446}"/>
              </a:ext>
            </a:extLst>
          </p:cNvPr>
          <p:cNvSpPr/>
          <p:nvPr/>
        </p:nvSpPr>
        <p:spPr bwMode="auto">
          <a:xfrm>
            <a:off x="2580054" y="5558015"/>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B04C11-D67B-4AB3-B3B0-147F8C3589BF}"/>
              </a:ext>
            </a:extLst>
          </p:cNvPr>
          <p:cNvSpPr txBox="1"/>
          <p:nvPr/>
        </p:nvSpPr>
        <p:spPr>
          <a:xfrm>
            <a:off x="1890828" y="5725128"/>
            <a:ext cx="1484555"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Application</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code</a:t>
            </a:r>
          </a:p>
        </p:txBody>
      </p:sp>
      <p:sp>
        <p:nvSpPr>
          <p:cNvPr id="128" name="Oval 127">
            <a:extLst>
              <a:ext uri="{FF2B5EF4-FFF2-40B4-BE49-F238E27FC236}">
                <a16:creationId xmlns:a16="http://schemas.microsoft.com/office/drawing/2014/main" id="{3D7493B7-4118-4121-BB54-8578F68D90A0}"/>
              </a:ext>
            </a:extLst>
          </p:cNvPr>
          <p:cNvSpPr/>
          <p:nvPr/>
        </p:nvSpPr>
        <p:spPr bwMode="auto">
          <a:xfrm>
            <a:off x="3729852" y="5558015"/>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C6BBDD66-149C-456E-A500-D8769838BC0E}"/>
              </a:ext>
            </a:extLst>
          </p:cNvPr>
          <p:cNvSpPr txBox="1"/>
          <p:nvPr/>
        </p:nvSpPr>
        <p:spPr>
          <a:xfrm>
            <a:off x="3220929" y="5725128"/>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grpSp>
        <p:nvGrpSpPr>
          <p:cNvPr id="143" name="Group 142">
            <a:extLst>
              <a:ext uri="{FF2B5EF4-FFF2-40B4-BE49-F238E27FC236}">
                <a16:creationId xmlns:a16="http://schemas.microsoft.com/office/drawing/2014/main" id="{792FCCD4-0C1D-4A33-BB43-A6AD590B2FE4}"/>
              </a:ext>
            </a:extLst>
          </p:cNvPr>
          <p:cNvGrpSpPr/>
          <p:nvPr/>
        </p:nvGrpSpPr>
        <p:grpSpPr>
          <a:xfrm>
            <a:off x="9739974" y="3324432"/>
            <a:ext cx="500650" cy="758641"/>
            <a:chOff x="9585433" y="1937896"/>
            <a:chExt cx="694140" cy="1051839"/>
          </a:xfrm>
        </p:grpSpPr>
        <p:grpSp>
          <p:nvGrpSpPr>
            <p:cNvPr id="145" name="Group 144">
              <a:extLst>
                <a:ext uri="{FF2B5EF4-FFF2-40B4-BE49-F238E27FC236}">
                  <a16:creationId xmlns:a16="http://schemas.microsoft.com/office/drawing/2014/main" id="{531E7512-A11A-4ECF-B914-2174927CF386}"/>
                </a:ext>
              </a:extLst>
            </p:cNvPr>
            <p:cNvGrpSpPr/>
            <p:nvPr/>
          </p:nvGrpSpPr>
          <p:grpSpPr>
            <a:xfrm>
              <a:off x="9585433" y="2180306"/>
              <a:ext cx="694140" cy="809429"/>
              <a:chOff x="1926886" y="2103955"/>
              <a:chExt cx="691734" cy="806623"/>
            </a:xfrm>
          </p:grpSpPr>
          <p:pic>
            <p:nvPicPr>
              <p:cNvPr id="152" name="Graphic 151">
                <a:extLst>
                  <a:ext uri="{FF2B5EF4-FFF2-40B4-BE49-F238E27FC236}">
                    <a16:creationId xmlns:a16="http://schemas.microsoft.com/office/drawing/2014/main" id="{1E0DB3DF-0E1D-4BE4-8B5B-9FF44E861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901" y="2455318"/>
                <a:ext cx="394559" cy="455260"/>
              </a:xfrm>
              <a:prstGeom prst="rect">
                <a:avLst/>
              </a:prstGeom>
            </p:spPr>
          </p:pic>
          <p:sp>
            <p:nvSpPr>
              <p:cNvPr id="153" name="Freeform 5">
                <a:extLst>
                  <a:ext uri="{FF2B5EF4-FFF2-40B4-BE49-F238E27FC236}">
                    <a16:creationId xmlns:a16="http://schemas.microsoft.com/office/drawing/2014/main" id="{BE7FC335-3AE6-4559-8694-9BD31245DFDA}"/>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D59DBA5D-5395-43F9-B573-31680628B5C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9">
                <a:extLst>
                  <a:ext uri="{FF2B5EF4-FFF2-40B4-BE49-F238E27FC236}">
                    <a16:creationId xmlns:a16="http://schemas.microsoft.com/office/drawing/2014/main" id="{D473EF6F-360F-4DB4-838A-CF7BCAEE2F76}"/>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10">
                <a:extLst>
                  <a:ext uri="{FF2B5EF4-FFF2-40B4-BE49-F238E27FC236}">
                    <a16:creationId xmlns:a16="http://schemas.microsoft.com/office/drawing/2014/main" id="{29F61E41-F5A5-44F4-A4AD-DBD55DF3C1D7}"/>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11">
                <a:extLst>
                  <a:ext uri="{FF2B5EF4-FFF2-40B4-BE49-F238E27FC236}">
                    <a16:creationId xmlns:a16="http://schemas.microsoft.com/office/drawing/2014/main" id="{12C929E1-DCE5-466C-88CD-3A7513F265D9}"/>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9" name="baloon">
              <a:extLst>
                <a:ext uri="{FF2B5EF4-FFF2-40B4-BE49-F238E27FC236}">
                  <a16:creationId xmlns:a16="http://schemas.microsoft.com/office/drawing/2014/main" id="{7A839135-A813-4139-9300-0CA96733B7C4}"/>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626CF5BD-E784-4D46-B6C6-6476C48C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053654" y="1937896"/>
              <a:ext cx="168822" cy="363617"/>
            </a:xfrm>
            <a:prstGeom prst="rect">
              <a:avLst/>
            </a:prstGeom>
          </p:spPr>
        </p:pic>
      </p:grpSp>
      <p:sp>
        <p:nvSpPr>
          <p:cNvPr id="144" name="TextBox 143">
            <a:extLst>
              <a:ext uri="{FF2B5EF4-FFF2-40B4-BE49-F238E27FC236}">
                <a16:creationId xmlns:a16="http://schemas.microsoft.com/office/drawing/2014/main" id="{7B8925B9-6C6D-42D2-B1D8-852FB6907031}"/>
              </a:ext>
            </a:extLst>
          </p:cNvPr>
          <p:cNvSpPr txBox="1"/>
          <p:nvPr/>
        </p:nvSpPr>
        <p:spPr>
          <a:xfrm>
            <a:off x="9250089" y="2168521"/>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sp>
        <p:nvSpPr>
          <p:cNvPr id="142" name="Oval 141">
            <a:extLst>
              <a:ext uri="{FF2B5EF4-FFF2-40B4-BE49-F238E27FC236}">
                <a16:creationId xmlns:a16="http://schemas.microsoft.com/office/drawing/2014/main" id="{8567B961-3723-4E61-BC2A-B96E9BD25C4A}"/>
              </a:ext>
            </a:extLst>
          </p:cNvPr>
          <p:cNvSpPr/>
          <p:nvPr/>
        </p:nvSpPr>
        <p:spPr bwMode="auto">
          <a:xfrm>
            <a:off x="9950232"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Laptop_E770">
            <a:extLst>
              <a:ext uri="{FF2B5EF4-FFF2-40B4-BE49-F238E27FC236}">
                <a16:creationId xmlns:a16="http://schemas.microsoft.com/office/drawing/2014/main" id="{AC81CB28-5365-409F-AD52-A89BA21AB50C}"/>
              </a:ext>
            </a:extLst>
          </p:cNvPr>
          <p:cNvSpPr>
            <a:spLocks noChangeAspect="1" noEditPoints="1"/>
          </p:cNvSpPr>
          <p:nvPr/>
        </p:nvSpPr>
        <p:spPr bwMode="auto">
          <a:xfrm>
            <a:off x="3475012" y="5088033"/>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489CF8D8-EA84-4C99-B886-2273DB5FCCDE}"/>
              </a:ext>
            </a:extLst>
          </p:cNvPr>
          <p:cNvGrpSpPr/>
          <p:nvPr/>
        </p:nvGrpSpPr>
        <p:grpSpPr>
          <a:xfrm>
            <a:off x="2397362" y="5103794"/>
            <a:ext cx="471488" cy="388433"/>
            <a:chOff x="790576" y="5788530"/>
            <a:chExt cx="471488" cy="388433"/>
          </a:xfrm>
        </p:grpSpPr>
        <p:sp>
          <p:nvSpPr>
            <p:cNvPr id="160" name="Rectangle 159">
              <a:extLst>
                <a:ext uri="{FF2B5EF4-FFF2-40B4-BE49-F238E27FC236}">
                  <a16:creationId xmlns:a16="http://schemas.microsoft.com/office/drawing/2014/main" id="{E09821F4-A6A3-4F66-892A-CCF1D67C2748}"/>
                </a:ext>
              </a:extLst>
            </p:cNvPr>
            <p:cNvSpPr/>
            <p:nvPr/>
          </p:nvSpPr>
          <p:spPr bwMode="auto">
            <a:xfrm>
              <a:off x="790576" y="5788530"/>
              <a:ext cx="471488"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62" name="binary">
              <a:extLst>
                <a:ext uri="{FF2B5EF4-FFF2-40B4-BE49-F238E27FC236}">
                  <a16:creationId xmlns:a16="http://schemas.microsoft.com/office/drawing/2014/main" id="{47E73040-77D3-4342-A099-FF80E08127F6}"/>
                </a:ext>
              </a:extLst>
            </p:cNvPr>
            <p:cNvSpPr>
              <a:spLocks noChangeAspect="1" noEditPoints="1"/>
            </p:cNvSpPr>
            <p:nvPr/>
          </p:nvSpPr>
          <p:spPr bwMode="auto">
            <a:xfrm>
              <a:off x="890205" y="5872813"/>
              <a:ext cx="273615" cy="23626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C856EF5C-4923-468E-AD3B-56DDF4B79AB9}"/>
              </a:ext>
            </a:extLst>
          </p:cNvPr>
          <p:cNvSpPr txBox="1"/>
          <p:nvPr/>
        </p:nvSpPr>
        <p:spPr>
          <a:xfrm>
            <a:off x="6718038" y="2186791"/>
            <a:ext cx="66133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grpSp>
        <p:nvGrpSpPr>
          <p:cNvPr id="8" name="Group 7">
            <a:extLst>
              <a:ext uri="{FF2B5EF4-FFF2-40B4-BE49-F238E27FC236}">
                <a16:creationId xmlns:a16="http://schemas.microsoft.com/office/drawing/2014/main" id="{AEB6186B-8922-418D-A2EF-E59C7E4D7B8D}"/>
              </a:ext>
            </a:extLst>
          </p:cNvPr>
          <p:cNvGrpSpPr/>
          <p:nvPr/>
        </p:nvGrpSpPr>
        <p:grpSpPr>
          <a:xfrm>
            <a:off x="4485966" y="3694980"/>
            <a:ext cx="668159" cy="358288"/>
            <a:chOff x="5455165" y="3548492"/>
            <a:chExt cx="907418" cy="486586"/>
          </a:xfrm>
        </p:grpSpPr>
        <p:sp>
          <p:nvSpPr>
            <p:cNvPr id="189" name="Graphic 164">
              <a:extLst>
                <a:ext uri="{FF2B5EF4-FFF2-40B4-BE49-F238E27FC236}">
                  <a16:creationId xmlns:a16="http://schemas.microsoft.com/office/drawing/2014/main" id="{15290F4E-7E7E-409D-A5D8-F8729835DC1E}"/>
                </a:ext>
              </a:extLst>
            </p:cNvPr>
            <p:cNvSpPr/>
            <p:nvPr/>
          </p:nvSpPr>
          <p:spPr>
            <a:xfrm>
              <a:off x="5455165" y="3548492"/>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CellPhone_E8EA">
              <a:extLst>
                <a:ext uri="{FF2B5EF4-FFF2-40B4-BE49-F238E27FC236}">
                  <a16:creationId xmlns:a16="http://schemas.microsoft.com/office/drawing/2014/main" id="{34DBB7D1-18FB-42F9-84CB-C3A3551E0A7E}"/>
                </a:ext>
              </a:extLst>
            </p:cNvPr>
            <p:cNvSpPr>
              <a:spLocks noChangeAspect="1" noEditPoints="1"/>
            </p:cNvSpPr>
            <p:nvPr/>
          </p:nvSpPr>
          <p:spPr bwMode="auto">
            <a:xfrm>
              <a:off x="6146424" y="3613234"/>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val 6">
              <a:extLst>
                <a:ext uri="{FF2B5EF4-FFF2-40B4-BE49-F238E27FC236}">
                  <a16:creationId xmlns:a16="http://schemas.microsoft.com/office/drawing/2014/main" id="{E41DAD17-C375-4063-B8A8-8DD948563A58}"/>
                </a:ext>
              </a:extLst>
            </p:cNvPr>
            <p:cNvSpPr/>
            <p:nvPr/>
          </p:nvSpPr>
          <p:spPr bwMode="auto">
            <a:xfrm>
              <a:off x="5461765" y="3591664"/>
              <a:ext cx="261655" cy="2616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globe_2">
              <a:extLst>
                <a:ext uri="{FF2B5EF4-FFF2-40B4-BE49-F238E27FC236}">
                  <a16:creationId xmlns:a16="http://schemas.microsoft.com/office/drawing/2014/main" id="{F38189A1-C1EA-4DE8-8A71-D418629E3D9D}"/>
                </a:ext>
              </a:extLst>
            </p:cNvPr>
            <p:cNvSpPr>
              <a:spLocks noChangeAspect="1" noEditPoints="1"/>
            </p:cNvSpPr>
            <p:nvPr/>
          </p:nvSpPr>
          <p:spPr bwMode="auto">
            <a:xfrm>
              <a:off x="5455165" y="3586107"/>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5" name="Laptop_E770">
            <a:extLst>
              <a:ext uri="{FF2B5EF4-FFF2-40B4-BE49-F238E27FC236}">
                <a16:creationId xmlns:a16="http://schemas.microsoft.com/office/drawing/2014/main" id="{D1A08839-023B-40BF-AA02-66E762964FA7}"/>
              </a:ext>
            </a:extLst>
          </p:cNvPr>
          <p:cNvSpPr>
            <a:spLocks noChangeAspect="1" noEditPoints="1"/>
          </p:cNvSpPr>
          <p:nvPr/>
        </p:nvSpPr>
        <p:spPr bwMode="auto">
          <a:xfrm>
            <a:off x="8075571" y="4991048"/>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FBB916B7-0EB8-4EEC-99FC-24DDB81838E4}"/>
              </a:ext>
            </a:extLst>
          </p:cNvPr>
          <p:cNvSpPr txBox="1"/>
          <p:nvPr/>
        </p:nvSpPr>
        <p:spPr>
          <a:xfrm>
            <a:off x="855765" y="5725128"/>
            <a:ext cx="108726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team</a:t>
            </a:r>
          </a:p>
        </p:txBody>
      </p:sp>
      <p:sp>
        <p:nvSpPr>
          <p:cNvPr id="202" name="Oval 201">
            <a:extLst>
              <a:ext uri="{FF2B5EF4-FFF2-40B4-BE49-F238E27FC236}">
                <a16:creationId xmlns:a16="http://schemas.microsoft.com/office/drawing/2014/main" id="{034EE904-0347-4B0C-9E4D-A9B819789D4C}"/>
              </a:ext>
            </a:extLst>
          </p:cNvPr>
          <p:cNvSpPr/>
          <p:nvPr/>
        </p:nvSpPr>
        <p:spPr bwMode="auto">
          <a:xfrm>
            <a:off x="4734766"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202">
            <a:extLst>
              <a:ext uri="{FF2B5EF4-FFF2-40B4-BE49-F238E27FC236}">
                <a16:creationId xmlns:a16="http://schemas.microsoft.com/office/drawing/2014/main" id="{6A8D22C4-ED53-480A-B752-E99BBE90FF64}"/>
              </a:ext>
            </a:extLst>
          </p:cNvPr>
          <p:cNvSpPr txBox="1"/>
          <p:nvPr/>
        </p:nvSpPr>
        <p:spPr>
          <a:xfrm>
            <a:off x="6213581"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Build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automation </a:t>
            </a:r>
          </a:p>
        </p:txBody>
      </p:sp>
      <p:sp>
        <p:nvSpPr>
          <p:cNvPr id="204" name="Oval 203">
            <a:extLst>
              <a:ext uri="{FF2B5EF4-FFF2-40B4-BE49-F238E27FC236}">
                <a16:creationId xmlns:a16="http://schemas.microsoft.com/office/drawing/2014/main" id="{7E3E7197-ECD9-436B-9148-2CCBAFF42127}"/>
              </a:ext>
            </a:extLst>
          </p:cNvPr>
          <p:cNvSpPr/>
          <p:nvPr/>
        </p:nvSpPr>
        <p:spPr bwMode="auto">
          <a:xfrm>
            <a:off x="6728807"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TextBox 206">
            <a:extLst>
              <a:ext uri="{FF2B5EF4-FFF2-40B4-BE49-F238E27FC236}">
                <a16:creationId xmlns:a16="http://schemas.microsoft.com/office/drawing/2014/main" id="{21295FAC-C947-4CBD-971E-75BDC432C8BC}"/>
              </a:ext>
            </a:extLst>
          </p:cNvPr>
          <p:cNvSpPr txBox="1"/>
          <p:nvPr/>
        </p:nvSpPr>
        <p:spPr>
          <a:xfrm>
            <a:off x="3782104" y="2186792"/>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cxnSp>
        <p:nvCxnSpPr>
          <p:cNvPr id="19" name="Straight Connector 18">
            <a:extLst>
              <a:ext uri="{FF2B5EF4-FFF2-40B4-BE49-F238E27FC236}">
                <a16:creationId xmlns:a16="http://schemas.microsoft.com/office/drawing/2014/main" id="{6CBA3E66-0336-4C43-9576-9D53ED77219E}"/>
              </a:ext>
            </a:extLst>
          </p:cNvPr>
          <p:cNvCxnSpPr>
            <a:cxnSpLocks/>
            <a:stCxn id="100" idx="6"/>
            <a:endCxn id="128" idx="2"/>
          </p:cNvCxnSpPr>
          <p:nvPr/>
        </p:nvCxnSpPr>
        <p:spPr>
          <a:xfrm flipV="1">
            <a:off x="1408790" y="5611164"/>
            <a:ext cx="2321062" cy="343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A6523D-FD6F-4211-9C8C-A530477402B3}"/>
              </a:ext>
            </a:extLst>
          </p:cNvPr>
          <p:cNvCxnSpPr>
            <a:cxnSpLocks/>
            <a:stCxn id="128" idx="2"/>
            <a:endCxn id="202" idx="4"/>
          </p:cNvCxnSpPr>
          <p:nvPr/>
        </p:nvCxnSpPr>
        <p:spPr>
          <a:xfrm rot="10800000" flipH="1">
            <a:off x="3729852" y="4271588"/>
            <a:ext cx="1058064" cy="1339576"/>
          </a:xfrm>
          <a:prstGeom prst="bentConnector4">
            <a:avLst>
              <a:gd name="adj1" fmla="val 7202"/>
              <a:gd name="adj2" fmla="val 272"/>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864FA6D-C985-4082-88AF-CF6F7C99EBD4}"/>
              </a:ext>
            </a:extLst>
          </p:cNvPr>
          <p:cNvSpPr txBox="1"/>
          <p:nvPr/>
        </p:nvSpPr>
        <p:spPr>
          <a:xfrm>
            <a:off x="4330716" y="4914002"/>
            <a:ext cx="914400" cy="39105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Upload to Repository</a:t>
            </a:r>
          </a:p>
        </p:txBody>
      </p:sp>
      <p:sp>
        <p:nvSpPr>
          <p:cNvPr id="209" name="TextBox 208">
            <a:extLst>
              <a:ext uri="{FF2B5EF4-FFF2-40B4-BE49-F238E27FC236}">
                <a16:creationId xmlns:a16="http://schemas.microsoft.com/office/drawing/2014/main" id="{DD99856E-8BAB-4AD7-B2F1-F12BB7E96B34}"/>
              </a:ext>
            </a:extLst>
          </p:cNvPr>
          <p:cNvSpPr txBox="1"/>
          <p:nvPr/>
        </p:nvSpPr>
        <p:spPr>
          <a:xfrm>
            <a:off x="9414082"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release </a:t>
            </a:r>
          </a:p>
        </p:txBody>
      </p:sp>
      <p:cxnSp>
        <p:nvCxnSpPr>
          <p:cNvPr id="210" name="Straight Connector 209">
            <a:extLst>
              <a:ext uri="{FF2B5EF4-FFF2-40B4-BE49-F238E27FC236}">
                <a16:creationId xmlns:a16="http://schemas.microsoft.com/office/drawing/2014/main" id="{353AB760-7D9B-4D45-A62B-4AF1160C6EDE}"/>
              </a:ext>
            </a:extLst>
          </p:cNvPr>
          <p:cNvCxnSpPr>
            <a:cxnSpLocks/>
            <a:stCxn id="202" idx="2"/>
          </p:cNvCxnSpPr>
          <p:nvPr/>
        </p:nvCxnSpPr>
        <p:spPr>
          <a:xfrm flipV="1">
            <a:off x="4734766" y="4218438"/>
            <a:ext cx="6608737" cy="1"/>
          </a:xfrm>
          <a:prstGeom prst="line">
            <a:avLst/>
          </a:prstGeom>
          <a:ln w="25400">
            <a:solidFill>
              <a:schemeClr val="accent5"/>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E5BD6DD6-BBF7-4EFF-A355-1540532CA39E}"/>
              </a:ext>
            </a:extLst>
          </p:cNvPr>
          <p:cNvSpPr txBox="1"/>
          <p:nvPr/>
        </p:nvSpPr>
        <p:spPr>
          <a:xfrm>
            <a:off x="7834756" y="549066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cxnSp>
        <p:nvCxnSpPr>
          <p:cNvPr id="60" name="Straight Arrow Connector 59">
            <a:extLst>
              <a:ext uri="{FF2B5EF4-FFF2-40B4-BE49-F238E27FC236}">
                <a16:creationId xmlns:a16="http://schemas.microsoft.com/office/drawing/2014/main" id="{E7C0389A-062A-4F2B-901F-C14F42465EAE}"/>
              </a:ext>
            </a:extLst>
          </p:cNvPr>
          <p:cNvCxnSpPr>
            <a:cxnSpLocks/>
          </p:cNvCxnSpPr>
          <p:nvPr/>
        </p:nvCxnSpPr>
        <p:spPr>
          <a:xfrm>
            <a:off x="2626946" y="2870834"/>
            <a:ext cx="0" cy="2120214"/>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C785F5B-7C91-4FA6-80B7-FDE7C4EECA53}"/>
              </a:ext>
            </a:extLst>
          </p:cNvPr>
          <p:cNvCxnSpPr>
            <a:cxnSpLocks/>
            <a:endCxn id="202" idx="2"/>
          </p:cNvCxnSpPr>
          <p:nvPr/>
        </p:nvCxnSpPr>
        <p:spPr>
          <a:xfrm>
            <a:off x="2952639" y="4208123"/>
            <a:ext cx="1782127" cy="10316"/>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DACC-063E-4B68-B43C-1BDBF596C35E}"/>
              </a:ext>
            </a:extLst>
          </p:cNvPr>
          <p:cNvCxnSpPr>
            <a:cxnSpLocks/>
          </p:cNvCxnSpPr>
          <p:nvPr/>
        </p:nvCxnSpPr>
        <p:spPr>
          <a:xfrm rot="16200000" flipH="1">
            <a:off x="1981292" y="3883031"/>
            <a:ext cx="731520" cy="548640"/>
          </a:xfrm>
          <a:prstGeom prst="bentConnector3">
            <a:avLst>
              <a:gd name="adj1" fmla="val 99246"/>
            </a:avLst>
          </a:prstGeom>
          <a:ln w="19050">
            <a:solidFill>
              <a:schemeClr val="accent5"/>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B3A2624-6F7D-4519-8D5A-E0D3C9CAB3C9}"/>
              </a:ext>
            </a:extLst>
          </p:cNvPr>
          <p:cNvSpPr txBox="1"/>
          <p:nvPr/>
        </p:nvSpPr>
        <p:spPr>
          <a:xfrm>
            <a:off x="2450392" y="4048665"/>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components </a:t>
            </a:r>
          </a:p>
        </p:txBody>
      </p:sp>
      <p:sp>
        <p:nvSpPr>
          <p:cNvPr id="216" name="Oval 215">
            <a:extLst>
              <a:ext uri="{FF2B5EF4-FFF2-40B4-BE49-F238E27FC236}">
                <a16:creationId xmlns:a16="http://schemas.microsoft.com/office/drawing/2014/main" id="{B9B8BF15-ED70-456A-AEB9-01C02BFDAB19}"/>
              </a:ext>
            </a:extLst>
          </p:cNvPr>
          <p:cNvSpPr/>
          <p:nvPr/>
        </p:nvSpPr>
        <p:spPr bwMode="auto">
          <a:xfrm>
            <a:off x="8348431"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6E69F29-6725-4194-B817-A0F467F120A9}"/>
              </a:ext>
            </a:extLst>
          </p:cNvPr>
          <p:cNvCxnSpPr>
            <a:cxnSpLocks/>
          </p:cNvCxnSpPr>
          <p:nvPr/>
        </p:nvCxnSpPr>
        <p:spPr>
          <a:xfrm flipH="1">
            <a:off x="5181018" y="3864142"/>
            <a:ext cx="1426012"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2A86825-F37C-4B17-AB1C-CEBF3678A22A}"/>
              </a:ext>
            </a:extLst>
          </p:cNvPr>
          <p:cNvCxnSpPr>
            <a:cxnSpLocks/>
          </p:cNvCxnSpPr>
          <p:nvPr/>
        </p:nvCxnSpPr>
        <p:spPr>
          <a:xfrm rot="5400000">
            <a:off x="7878943" y="4405287"/>
            <a:ext cx="1044901" cy="859"/>
          </a:xfrm>
          <a:prstGeom prst="bentConnector3">
            <a:avLst>
              <a:gd name="adj1" fmla="val 50000"/>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50E862-ED2D-4648-911B-F67E20ADA670}"/>
              </a:ext>
            </a:extLst>
          </p:cNvPr>
          <p:cNvCxnSpPr>
            <a:cxnSpLocks/>
          </p:cNvCxnSpPr>
          <p:nvPr/>
        </p:nvCxnSpPr>
        <p:spPr>
          <a:xfrm>
            <a:off x="6960162" y="3864142"/>
            <a:ext cx="2762126"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B5AF5CA-2EF0-4213-97EF-7CA121ED3F7A}"/>
              </a:ext>
            </a:extLst>
          </p:cNvPr>
          <p:cNvGrpSpPr/>
          <p:nvPr/>
        </p:nvGrpSpPr>
        <p:grpSpPr>
          <a:xfrm>
            <a:off x="6593065" y="3669926"/>
            <a:ext cx="377784" cy="388433"/>
            <a:chOff x="6745625" y="3558506"/>
            <a:chExt cx="377784" cy="388433"/>
          </a:xfrm>
        </p:grpSpPr>
        <p:sp>
          <p:nvSpPr>
            <p:cNvPr id="193" name="Rectangle 192">
              <a:extLst>
                <a:ext uri="{FF2B5EF4-FFF2-40B4-BE49-F238E27FC236}">
                  <a16:creationId xmlns:a16="http://schemas.microsoft.com/office/drawing/2014/main" id="{8750CC78-F7FF-4809-844C-3475CD6334CD}"/>
                </a:ext>
              </a:extLst>
            </p:cNvPr>
            <p:cNvSpPr/>
            <p:nvPr/>
          </p:nvSpPr>
          <p:spPr bwMode="auto">
            <a:xfrm>
              <a:off x="6745625" y="3558506"/>
              <a:ext cx="377784"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94" name="Graphic 193" descr="Playbook">
              <a:extLst>
                <a:ext uri="{FF2B5EF4-FFF2-40B4-BE49-F238E27FC236}">
                  <a16:creationId xmlns:a16="http://schemas.microsoft.com/office/drawing/2014/main" id="{64C449FB-6E2B-4D8F-916B-6552C2CD10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759590" y="3583905"/>
              <a:ext cx="353132" cy="353132"/>
            </a:xfrm>
            <a:prstGeom prst="rect">
              <a:avLst/>
            </a:prstGeom>
          </p:spPr>
        </p:pic>
      </p:grpSp>
      <p:grpSp>
        <p:nvGrpSpPr>
          <p:cNvPr id="422" name="Group 421">
            <a:extLst>
              <a:ext uri="{FF2B5EF4-FFF2-40B4-BE49-F238E27FC236}">
                <a16:creationId xmlns:a16="http://schemas.microsoft.com/office/drawing/2014/main" id="{2D8A75D3-1CBC-4C9D-8DCF-993071EC8C39}"/>
              </a:ext>
            </a:extLst>
          </p:cNvPr>
          <p:cNvGrpSpPr/>
          <p:nvPr/>
        </p:nvGrpSpPr>
        <p:grpSpPr>
          <a:xfrm>
            <a:off x="5154125" y="5310369"/>
            <a:ext cx="2284699" cy="626147"/>
            <a:chOff x="5154125" y="5310369"/>
            <a:chExt cx="2284699" cy="626147"/>
          </a:xfrm>
        </p:grpSpPr>
        <p:cxnSp>
          <p:nvCxnSpPr>
            <p:cNvPr id="272" name="Straight Connector 271">
              <a:extLst>
                <a:ext uri="{FF2B5EF4-FFF2-40B4-BE49-F238E27FC236}">
                  <a16:creationId xmlns:a16="http://schemas.microsoft.com/office/drawing/2014/main" id="{80E80BB6-041C-4C0A-9E15-E35EABD418A0}"/>
                </a:ext>
              </a:extLst>
            </p:cNvPr>
            <p:cNvCxnSpPr>
              <a:cxnSpLocks/>
            </p:cNvCxnSpPr>
            <p:nvPr/>
          </p:nvCxnSpPr>
          <p:spPr>
            <a:xfrm flipH="1" flipV="1">
              <a:off x="5270598" y="5310369"/>
              <a:ext cx="278647" cy="442474"/>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01160ECA-679E-4F6A-81F7-560F02FB2D8C}"/>
                </a:ext>
              </a:extLst>
            </p:cNvPr>
            <p:cNvGrpSpPr/>
            <p:nvPr/>
          </p:nvGrpSpPr>
          <p:grpSpPr>
            <a:xfrm>
              <a:off x="5154125" y="5570756"/>
              <a:ext cx="2284699" cy="365760"/>
              <a:chOff x="4951548" y="5461763"/>
              <a:chExt cx="2284699" cy="365760"/>
            </a:xfrm>
          </p:grpSpPr>
          <p:sp>
            <p:nvSpPr>
              <p:cNvPr id="282" name="Rectangle: Rounded Corners 281">
                <a:extLst>
                  <a:ext uri="{FF2B5EF4-FFF2-40B4-BE49-F238E27FC236}">
                    <a16:creationId xmlns:a16="http://schemas.microsoft.com/office/drawing/2014/main" id="{A8DC565E-8D6A-425F-A9CB-4CEE090DA176}"/>
                  </a:ext>
                </a:extLst>
              </p:cNvPr>
              <p:cNvSpPr/>
              <p:nvPr/>
            </p:nvSpPr>
            <p:spPr bwMode="auto">
              <a:xfrm>
                <a:off x="4951548" y="5461763"/>
                <a:ext cx="228469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Repository Access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Authentication/Authorization</a:t>
                </a:r>
              </a:p>
            </p:txBody>
          </p:sp>
          <p:sp>
            <p:nvSpPr>
              <p:cNvPr id="283" name="Freeform 1123">
                <a:extLst>
                  <a:ext uri="{FF2B5EF4-FFF2-40B4-BE49-F238E27FC236}">
                    <a16:creationId xmlns:a16="http://schemas.microsoft.com/office/drawing/2014/main" id="{0F6739CA-CAE1-4AAD-B598-778EBCED2241}"/>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3" name="Group 422">
            <a:extLst>
              <a:ext uri="{FF2B5EF4-FFF2-40B4-BE49-F238E27FC236}">
                <a16:creationId xmlns:a16="http://schemas.microsoft.com/office/drawing/2014/main" id="{7F6D03EA-D5B2-4E7C-9913-E06EBBB6D703}"/>
              </a:ext>
            </a:extLst>
          </p:cNvPr>
          <p:cNvGrpSpPr/>
          <p:nvPr/>
        </p:nvGrpSpPr>
        <p:grpSpPr>
          <a:xfrm>
            <a:off x="4219789" y="5794382"/>
            <a:ext cx="3741557" cy="735560"/>
            <a:chOff x="4219789" y="5794382"/>
            <a:chExt cx="3741557" cy="735560"/>
          </a:xfrm>
        </p:grpSpPr>
        <p:grpSp>
          <p:nvGrpSpPr>
            <p:cNvPr id="280" name="Group 279">
              <a:extLst>
                <a:ext uri="{FF2B5EF4-FFF2-40B4-BE49-F238E27FC236}">
                  <a16:creationId xmlns:a16="http://schemas.microsoft.com/office/drawing/2014/main" id="{31E7633A-8502-4583-81D7-725D6459623A}"/>
                </a:ext>
              </a:extLst>
            </p:cNvPr>
            <p:cNvGrpSpPr/>
            <p:nvPr/>
          </p:nvGrpSpPr>
          <p:grpSpPr>
            <a:xfrm>
              <a:off x="5300116" y="6164182"/>
              <a:ext cx="1938733" cy="365760"/>
              <a:chOff x="4951548" y="5461763"/>
              <a:chExt cx="1938733" cy="365760"/>
            </a:xfrm>
          </p:grpSpPr>
          <p:sp>
            <p:nvSpPr>
              <p:cNvPr id="279" name="Rectangle: Rounded Corners 278">
                <a:extLst>
                  <a:ext uri="{FF2B5EF4-FFF2-40B4-BE49-F238E27FC236}">
                    <a16:creationId xmlns:a16="http://schemas.microsoft.com/office/drawing/2014/main" id="{0BC88B7B-0A63-4582-9DDC-DDA314ECC88D}"/>
                  </a:ext>
                </a:extLst>
              </p:cNvPr>
              <p:cNvSpPr/>
              <p:nvPr/>
            </p:nvSpPr>
            <p:spPr bwMode="auto">
              <a:xfrm>
                <a:off x="4951548" y="5461763"/>
                <a:ext cx="1938733"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Workstation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50" name="Freeform 1123">
                <a:extLst>
                  <a:ext uri="{FF2B5EF4-FFF2-40B4-BE49-F238E27FC236}">
                    <a16:creationId xmlns:a16="http://schemas.microsoft.com/office/drawing/2014/main" id="{3CC2C382-AF0B-4A58-B35F-F1EA5FDE89AC}"/>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91" name="Straight Connector 290">
              <a:extLst>
                <a:ext uri="{FF2B5EF4-FFF2-40B4-BE49-F238E27FC236}">
                  <a16:creationId xmlns:a16="http://schemas.microsoft.com/office/drawing/2014/main" id="{526F4EC5-26EA-4605-8BD5-294B524055D6}"/>
                </a:ext>
              </a:extLst>
            </p:cNvPr>
            <p:cNvCxnSpPr>
              <a:cxnSpLocks/>
              <a:stCxn id="279" idx="1"/>
            </p:cNvCxnSpPr>
            <p:nvPr/>
          </p:nvCxnSpPr>
          <p:spPr>
            <a:xfrm flipH="1" flipV="1">
              <a:off x="4219789" y="5811160"/>
              <a:ext cx="1080327" cy="53590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DDC2EF1-A06A-4D6D-9EE1-25588B0D7BAA}"/>
                </a:ext>
              </a:extLst>
            </p:cNvPr>
            <p:cNvCxnSpPr>
              <a:cxnSpLocks/>
            </p:cNvCxnSpPr>
            <p:nvPr/>
          </p:nvCxnSpPr>
          <p:spPr>
            <a:xfrm flipV="1">
              <a:off x="7047250" y="5794382"/>
              <a:ext cx="914096" cy="5526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7" name="Group 416">
            <a:extLst>
              <a:ext uri="{FF2B5EF4-FFF2-40B4-BE49-F238E27FC236}">
                <a16:creationId xmlns:a16="http://schemas.microsoft.com/office/drawing/2014/main" id="{3E58272E-3724-41FB-9540-8A51C7924176}"/>
              </a:ext>
            </a:extLst>
          </p:cNvPr>
          <p:cNvGrpSpPr/>
          <p:nvPr/>
        </p:nvGrpSpPr>
        <p:grpSpPr>
          <a:xfrm>
            <a:off x="232945" y="5873417"/>
            <a:ext cx="2125369" cy="656525"/>
            <a:chOff x="232945" y="5873417"/>
            <a:chExt cx="2125369" cy="656525"/>
          </a:xfrm>
        </p:grpSpPr>
        <p:cxnSp>
          <p:nvCxnSpPr>
            <p:cNvPr id="15" name="Straight Connector 14">
              <a:extLst>
                <a:ext uri="{FF2B5EF4-FFF2-40B4-BE49-F238E27FC236}">
                  <a16:creationId xmlns:a16="http://schemas.microsoft.com/office/drawing/2014/main" id="{35591880-A2A7-49B0-8874-649AF90BB085}"/>
                </a:ext>
              </a:extLst>
            </p:cNvPr>
            <p:cNvCxnSpPr>
              <a:cxnSpLocks/>
            </p:cNvCxnSpPr>
            <p:nvPr/>
          </p:nvCxnSpPr>
          <p:spPr>
            <a:xfrm flipV="1">
              <a:off x="581204" y="5873417"/>
              <a:ext cx="463215" cy="565207"/>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94F494F1-1F53-40E4-8362-63D6203FFF5A}"/>
                </a:ext>
              </a:extLst>
            </p:cNvPr>
            <p:cNvGrpSpPr/>
            <p:nvPr/>
          </p:nvGrpSpPr>
          <p:grpSpPr>
            <a:xfrm>
              <a:off x="232945" y="6164182"/>
              <a:ext cx="2125369" cy="365760"/>
              <a:chOff x="4951548" y="5461763"/>
              <a:chExt cx="2125369" cy="365760"/>
            </a:xfrm>
          </p:grpSpPr>
          <p:sp>
            <p:nvSpPr>
              <p:cNvPr id="297" name="Rectangle: Rounded Corners 296">
                <a:extLst>
                  <a:ext uri="{FF2B5EF4-FFF2-40B4-BE49-F238E27FC236}">
                    <a16:creationId xmlns:a16="http://schemas.microsoft.com/office/drawing/2014/main" id="{67B91A1E-955F-4E1E-9355-898D2B5344F3}"/>
                  </a:ext>
                </a:extLst>
              </p:cNvPr>
              <p:cNvSpPr/>
              <p:nvPr/>
            </p:nvSpPr>
            <p:spPr bwMode="auto">
              <a:xfrm>
                <a:off x="4951548" y="5461763"/>
                <a:ext cx="212536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Credential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passwords/authentication</a:t>
                </a:r>
              </a:p>
            </p:txBody>
          </p:sp>
          <p:sp>
            <p:nvSpPr>
              <p:cNvPr id="298" name="Freeform 1123">
                <a:extLst>
                  <a:ext uri="{FF2B5EF4-FFF2-40B4-BE49-F238E27FC236}">
                    <a16:creationId xmlns:a16="http://schemas.microsoft.com/office/drawing/2014/main" id="{ADDF6CE4-F83A-4131-B4DD-673C21C615AA}"/>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4" name="Group 423">
            <a:extLst>
              <a:ext uri="{FF2B5EF4-FFF2-40B4-BE49-F238E27FC236}">
                <a16:creationId xmlns:a16="http://schemas.microsoft.com/office/drawing/2014/main" id="{A2E6BD95-5CB4-46E4-95DC-2986E0F9F534}"/>
              </a:ext>
            </a:extLst>
          </p:cNvPr>
          <p:cNvGrpSpPr/>
          <p:nvPr/>
        </p:nvGrpSpPr>
        <p:grpSpPr>
          <a:xfrm>
            <a:off x="8769481" y="4773155"/>
            <a:ext cx="2541250" cy="1756787"/>
            <a:chOff x="8769481" y="4773155"/>
            <a:chExt cx="2541250" cy="1756787"/>
          </a:xfrm>
        </p:grpSpPr>
        <p:grpSp>
          <p:nvGrpSpPr>
            <p:cNvPr id="300" name="Group 299">
              <a:extLst>
                <a:ext uri="{FF2B5EF4-FFF2-40B4-BE49-F238E27FC236}">
                  <a16:creationId xmlns:a16="http://schemas.microsoft.com/office/drawing/2014/main" id="{8D044545-294F-4F47-8BEB-FEDED3CE67C3}"/>
                </a:ext>
              </a:extLst>
            </p:cNvPr>
            <p:cNvGrpSpPr/>
            <p:nvPr/>
          </p:nvGrpSpPr>
          <p:grpSpPr>
            <a:xfrm>
              <a:off x="8769481" y="6026874"/>
              <a:ext cx="2541250" cy="503068"/>
              <a:chOff x="4946787" y="5394319"/>
              <a:chExt cx="2541250" cy="503068"/>
            </a:xfrm>
          </p:grpSpPr>
          <p:sp>
            <p:nvSpPr>
              <p:cNvPr id="301" name="Rectangle: Rounded Corners 300">
                <a:extLst>
                  <a:ext uri="{FF2B5EF4-FFF2-40B4-BE49-F238E27FC236}">
                    <a16:creationId xmlns:a16="http://schemas.microsoft.com/office/drawing/2014/main" id="{CE775B4F-8D49-4654-900E-6EF051726963}"/>
                  </a:ext>
                </a:extLst>
              </p:cNvPr>
              <p:cNvSpPr/>
              <p:nvPr/>
            </p:nvSpPr>
            <p:spPr bwMode="auto">
              <a:xfrm>
                <a:off x="4946787" y="5394319"/>
                <a:ext cx="2541250" cy="503068"/>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Infra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Vulnerability in infrastructure hosting App (on-prem, Azure, AWS, etc.)</a:t>
                </a:r>
              </a:p>
            </p:txBody>
          </p:sp>
          <p:sp>
            <p:nvSpPr>
              <p:cNvPr id="302" name="Freeform 1123">
                <a:extLst>
                  <a:ext uri="{FF2B5EF4-FFF2-40B4-BE49-F238E27FC236}">
                    <a16:creationId xmlns:a16="http://schemas.microsoft.com/office/drawing/2014/main" id="{DA58BD03-CAE0-4BF7-8E2B-9FFBDFA62634}"/>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303" name="Straight Connector 302">
              <a:extLst>
                <a:ext uri="{FF2B5EF4-FFF2-40B4-BE49-F238E27FC236}">
                  <a16:creationId xmlns:a16="http://schemas.microsoft.com/office/drawing/2014/main" id="{3D495047-6ADD-4C75-8855-7105946689DF}"/>
                </a:ext>
              </a:extLst>
            </p:cNvPr>
            <p:cNvCxnSpPr>
              <a:cxnSpLocks/>
              <a:stCxn id="301" idx="0"/>
            </p:cNvCxnSpPr>
            <p:nvPr/>
          </p:nvCxnSpPr>
          <p:spPr>
            <a:xfrm flipH="1" flipV="1">
              <a:off x="10034582" y="4773155"/>
              <a:ext cx="5524" cy="1253719"/>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6" name="Group 415">
            <a:extLst>
              <a:ext uri="{FF2B5EF4-FFF2-40B4-BE49-F238E27FC236}">
                <a16:creationId xmlns:a16="http://schemas.microsoft.com/office/drawing/2014/main" id="{EEA0354B-C235-4BF1-9528-2A1CBCF4410D}"/>
              </a:ext>
            </a:extLst>
          </p:cNvPr>
          <p:cNvGrpSpPr/>
          <p:nvPr/>
        </p:nvGrpSpPr>
        <p:grpSpPr>
          <a:xfrm>
            <a:off x="250729" y="4130122"/>
            <a:ext cx="1657104" cy="788834"/>
            <a:chOff x="250729" y="4130122"/>
            <a:chExt cx="1657104" cy="788834"/>
          </a:xfrm>
        </p:grpSpPr>
        <p:grpSp>
          <p:nvGrpSpPr>
            <p:cNvPr id="332" name="Group 331">
              <a:extLst>
                <a:ext uri="{FF2B5EF4-FFF2-40B4-BE49-F238E27FC236}">
                  <a16:creationId xmlns:a16="http://schemas.microsoft.com/office/drawing/2014/main" id="{1C7646B5-D060-4A26-9D67-8F9327CDC551}"/>
                </a:ext>
              </a:extLst>
            </p:cNvPr>
            <p:cNvGrpSpPr/>
            <p:nvPr/>
          </p:nvGrpSpPr>
          <p:grpSpPr>
            <a:xfrm>
              <a:off x="250729" y="4130122"/>
              <a:ext cx="1657104" cy="506397"/>
              <a:chOff x="902503" y="3393882"/>
              <a:chExt cx="1657104" cy="506397"/>
            </a:xfrm>
          </p:grpSpPr>
          <p:sp>
            <p:nvSpPr>
              <p:cNvPr id="316" name="Rectangle: Rounded Corners 315">
                <a:extLst>
                  <a:ext uri="{FF2B5EF4-FFF2-40B4-BE49-F238E27FC236}">
                    <a16:creationId xmlns:a16="http://schemas.microsoft.com/office/drawing/2014/main" id="{8C428A69-C0C1-44AC-B222-DB36289F0050}"/>
                  </a:ext>
                </a:extLst>
              </p:cNvPr>
              <p:cNvSpPr/>
              <p:nvPr/>
            </p:nvSpPr>
            <p:spPr bwMode="auto">
              <a:xfrm>
                <a:off x="902503" y="3393882"/>
                <a:ext cx="1657104" cy="506397"/>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Design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Design Choices create Security Issues</a:t>
                </a:r>
              </a:p>
            </p:txBody>
          </p:sp>
          <p:sp>
            <p:nvSpPr>
              <p:cNvPr id="331" name="Freeform 1054">
                <a:extLst>
                  <a:ext uri="{FF2B5EF4-FFF2-40B4-BE49-F238E27FC236}">
                    <a16:creationId xmlns:a16="http://schemas.microsoft.com/office/drawing/2014/main" id="{3A9A56A4-5E24-4CAB-9ABF-3A091991DE48}"/>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33" name="Straight Connector 332">
              <a:extLst>
                <a:ext uri="{FF2B5EF4-FFF2-40B4-BE49-F238E27FC236}">
                  <a16:creationId xmlns:a16="http://schemas.microsoft.com/office/drawing/2014/main" id="{940DF6CF-BFB4-4B6C-9C9B-AA4EA1E8BB6A}"/>
                </a:ext>
              </a:extLst>
            </p:cNvPr>
            <p:cNvCxnSpPr>
              <a:cxnSpLocks/>
            </p:cNvCxnSpPr>
            <p:nvPr/>
          </p:nvCxnSpPr>
          <p:spPr>
            <a:xfrm>
              <a:off x="820719" y="4606174"/>
              <a:ext cx="170608" cy="312782"/>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1" name="TextBox 200">
            <a:extLst>
              <a:ext uri="{FF2B5EF4-FFF2-40B4-BE49-F238E27FC236}">
                <a16:creationId xmlns:a16="http://schemas.microsoft.com/office/drawing/2014/main" id="{6A99070E-B3AA-44D7-A452-D3D055228E59}"/>
              </a:ext>
            </a:extLst>
          </p:cNvPr>
          <p:cNvSpPr txBox="1"/>
          <p:nvPr/>
        </p:nvSpPr>
        <p:spPr>
          <a:xfrm>
            <a:off x="4219789" y="4364096"/>
            <a:ext cx="1144381" cy="323165"/>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 repository</a:t>
            </a:r>
          </a:p>
        </p:txBody>
      </p:sp>
      <p:grpSp>
        <p:nvGrpSpPr>
          <p:cNvPr id="415" name="Group 414">
            <a:extLst>
              <a:ext uri="{FF2B5EF4-FFF2-40B4-BE49-F238E27FC236}">
                <a16:creationId xmlns:a16="http://schemas.microsoft.com/office/drawing/2014/main" id="{EFDE5AE0-E654-424B-9ADE-C253A5D5E4EA}"/>
              </a:ext>
            </a:extLst>
          </p:cNvPr>
          <p:cNvGrpSpPr/>
          <p:nvPr/>
        </p:nvGrpSpPr>
        <p:grpSpPr>
          <a:xfrm>
            <a:off x="258730" y="3141529"/>
            <a:ext cx="1882885" cy="614727"/>
            <a:chOff x="258730" y="3141529"/>
            <a:chExt cx="1882885" cy="614727"/>
          </a:xfrm>
        </p:grpSpPr>
        <p:cxnSp>
          <p:nvCxnSpPr>
            <p:cNvPr id="345" name="Straight Connector 344">
              <a:extLst>
                <a:ext uri="{FF2B5EF4-FFF2-40B4-BE49-F238E27FC236}">
                  <a16:creationId xmlns:a16="http://schemas.microsoft.com/office/drawing/2014/main" id="{D0B84EBA-BE0B-46CD-B446-48C6F5921D35}"/>
                </a:ext>
              </a:extLst>
            </p:cNvPr>
            <p:cNvCxnSpPr>
              <a:cxnSpLocks/>
            </p:cNvCxnSpPr>
            <p:nvPr/>
          </p:nvCxnSpPr>
          <p:spPr>
            <a:xfrm>
              <a:off x="693707" y="3198108"/>
              <a:ext cx="288238" cy="558148"/>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7888CC78-795F-4C20-84BC-138F60507F4C}"/>
                </a:ext>
              </a:extLst>
            </p:cNvPr>
            <p:cNvGrpSpPr/>
            <p:nvPr/>
          </p:nvGrpSpPr>
          <p:grpSpPr>
            <a:xfrm>
              <a:off x="258730" y="3141529"/>
              <a:ext cx="1882885" cy="365760"/>
              <a:chOff x="902502" y="3463157"/>
              <a:chExt cx="1882885" cy="365760"/>
            </a:xfrm>
          </p:grpSpPr>
          <p:sp>
            <p:nvSpPr>
              <p:cNvPr id="343" name="Rectangle: Rounded Corners 342">
                <a:extLst>
                  <a:ext uri="{FF2B5EF4-FFF2-40B4-BE49-F238E27FC236}">
                    <a16:creationId xmlns:a16="http://schemas.microsoft.com/office/drawing/2014/main" id="{3E335093-D485-4500-BDF9-83EE32096AF3}"/>
                  </a:ext>
                </a:extLst>
              </p:cNvPr>
              <p:cNvSpPr/>
              <p:nvPr/>
            </p:nvSpPr>
            <p:spPr bwMode="auto">
              <a:xfrm>
                <a:off x="902502" y="3463157"/>
                <a:ext cx="1882885"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Coding Vulnerability </a:t>
                </a: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Introduce exploitable vulns</a:t>
                </a:r>
              </a:p>
            </p:txBody>
          </p:sp>
          <p:sp>
            <p:nvSpPr>
              <p:cNvPr id="344" name="Freeform 1054">
                <a:extLst>
                  <a:ext uri="{FF2B5EF4-FFF2-40B4-BE49-F238E27FC236}">
                    <a16:creationId xmlns:a16="http://schemas.microsoft.com/office/drawing/2014/main" id="{F886E47B-3C62-4693-BE36-925D136BBC20}"/>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8" name="Group 417">
            <a:extLst>
              <a:ext uri="{FF2B5EF4-FFF2-40B4-BE49-F238E27FC236}">
                <a16:creationId xmlns:a16="http://schemas.microsoft.com/office/drawing/2014/main" id="{237E61F0-61B4-44C1-9A1B-0ABE664673FE}"/>
              </a:ext>
            </a:extLst>
          </p:cNvPr>
          <p:cNvGrpSpPr/>
          <p:nvPr/>
        </p:nvGrpSpPr>
        <p:grpSpPr>
          <a:xfrm>
            <a:off x="2815427" y="4436413"/>
            <a:ext cx="1510300" cy="577598"/>
            <a:chOff x="2815427" y="4436413"/>
            <a:chExt cx="1510300" cy="577598"/>
          </a:xfrm>
        </p:grpSpPr>
        <p:cxnSp>
          <p:nvCxnSpPr>
            <p:cNvPr id="351" name="Straight Connector 350">
              <a:extLst>
                <a:ext uri="{FF2B5EF4-FFF2-40B4-BE49-F238E27FC236}">
                  <a16:creationId xmlns:a16="http://schemas.microsoft.com/office/drawing/2014/main" id="{561FB2B0-2388-440B-8057-76D1D90F3197}"/>
                </a:ext>
              </a:extLst>
            </p:cNvPr>
            <p:cNvCxnSpPr>
              <a:cxnSpLocks/>
            </p:cNvCxnSpPr>
            <p:nvPr/>
          </p:nvCxnSpPr>
          <p:spPr>
            <a:xfrm>
              <a:off x="3235868" y="4557485"/>
              <a:ext cx="249014" cy="456526"/>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990A0FD4-0D5A-437B-977C-BAFFF3FEEBCC}"/>
                </a:ext>
              </a:extLst>
            </p:cNvPr>
            <p:cNvGrpSpPr/>
            <p:nvPr/>
          </p:nvGrpSpPr>
          <p:grpSpPr>
            <a:xfrm>
              <a:off x="2815427" y="4436413"/>
              <a:ext cx="1510300" cy="365760"/>
              <a:chOff x="902502" y="3463157"/>
              <a:chExt cx="1510300" cy="365760"/>
            </a:xfrm>
          </p:grpSpPr>
          <p:sp>
            <p:nvSpPr>
              <p:cNvPr id="347" name="Rectangle: Rounded Corners 346">
                <a:extLst>
                  <a:ext uri="{FF2B5EF4-FFF2-40B4-BE49-F238E27FC236}">
                    <a16:creationId xmlns:a16="http://schemas.microsoft.com/office/drawing/2014/main" id="{B4653146-8D3D-4F63-9D76-8D7FC1B6CD73}"/>
                  </a:ext>
                </a:extLst>
              </p:cNvPr>
              <p:cNvSpPr/>
              <p:nvPr/>
            </p:nvSpPr>
            <p:spPr bwMode="auto">
              <a:xfrm>
                <a:off x="902502" y="3463157"/>
                <a:ext cx="1510300"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Web/Email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On Dev workstation</a:t>
                </a:r>
              </a:p>
            </p:txBody>
          </p:sp>
          <p:sp>
            <p:nvSpPr>
              <p:cNvPr id="348" name="Freeform 1054">
                <a:extLst>
                  <a:ext uri="{FF2B5EF4-FFF2-40B4-BE49-F238E27FC236}">
                    <a16:creationId xmlns:a16="http://schemas.microsoft.com/office/drawing/2014/main" id="{0CD254CD-9CD5-4226-BF44-B7F4ABB64C1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15" name="TextBox 214">
            <a:extLst>
              <a:ext uri="{FF2B5EF4-FFF2-40B4-BE49-F238E27FC236}">
                <a16:creationId xmlns:a16="http://schemas.microsoft.com/office/drawing/2014/main" id="{32AFE570-CF29-4D2B-B59B-0C5E003D369E}"/>
              </a:ext>
            </a:extLst>
          </p:cNvPr>
          <p:cNvSpPr txBox="1"/>
          <p:nvPr/>
        </p:nvSpPr>
        <p:spPr>
          <a:xfrm>
            <a:off x="1100822" y="3696844"/>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Writing New Code</a:t>
            </a:r>
          </a:p>
        </p:txBody>
      </p:sp>
      <p:grpSp>
        <p:nvGrpSpPr>
          <p:cNvPr id="6" name="Group 5">
            <a:extLst>
              <a:ext uri="{FF2B5EF4-FFF2-40B4-BE49-F238E27FC236}">
                <a16:creationId xmlns:a16="http://schemas.microsoft.com/office/drawing/2014/main" id="{7BEDB167-254F-4B7C-85ED-CAF0DB49F525}"/>
              </a:ext>
            </a:extLst>
          </p:cNvPr>
          <p:cNvGrpSpPr/>
          <p:nvPr/>
        </p:nvGrpSpPr>
        <p:grpSpPr>
          <a:xfrm>
            <a:off x="2293208" y="2710622"/>
            <a:ext cx="907418" cy="486586"/>
            <a:chOff x="2635529" y="2358067"/>
            <a:chExt cx="907418" cy="486586"/>
          </a:xfrm>
        </p:grpSpPr>
        <p:sp>
          <p:nvSpPr>
            <p:cNvPr id="2" name="Graphic 164">
              <a:extLst>
                <a:ext uri="{FF2B5EF4-FFF2-40B4-BE49-F238E27FC236}">
                  <a16:creationId xmlns:a16="http://schemas.microsoft.com/office/drawing/2014/main" id="{7DCDAACD-13FE-48D0-8E06-2CE9C86DA630}"/>
                </a:ext>
              </a:extLst>
            </p:cNvPr>
            <p:cNvSpPr/>
            <p:nvPr/>
          </p:nvSpPr>
          <p:spPr>
            <a:xfrm>
              <a:off x="2635529" y="2358067"/>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66" name="Graphic 165">
              <a:extLst>
                <a:ext uri="{FF2B5EF4-FFF2-40B4-BE49-F238E27FC236}">
                  <a16:creationId xmlns:a16="http://schemas.microsoft.com/office/drawing/2014/main" id="{B1628AEC-3333-401F-ACA2-F15544B832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8425" y="2568601"/>
              <a:ext cx="225949" cy="225949"/>
            </a:xfrm>
            <a:prstGeom prst="rect">
              <a:avLst/>
            </a:prstGeom>
          </p:spPr>
        </p:pic>
        <p:grpSp>
          <p:nvGrpSpPr>
            <p:cNvPr id="5" name="Group 4">
              <a:extLst>
                <a:ext uri="{FF2B5EF4-FFF2-40B4-BE49-F238E27FC236}">
                  <a16:creationId xmlns:a16="http://schemas.microsoft.com/office/drawing/2014/main" id="{57FB6E9C-5027-4ED6-8E5B-6EB11D605846}"/>
                </a:ext>
              </a:extLst>
            </p:cNvPr>
            <p:cNvGrpSpPr/>
            <p:nvPr/>
          </p:nvGrpSpPr>
          <p:grpSpPr>
            <a:xfrm>
              <a:off x="3099163" y="2650450"/>
              <a:ext cx="251572" cy="62049"/>
              <a:chOff x="3099163" y="2602781"/>
              <a:chExt cx="251572" cy="62049"/>
            </a:xfrm>
            <a:solidFill>
              <a:schemeClr val="accent5"/>
            </a:solidFill>
          </p:grpSpPr>
          <p:sp>
            <p:nvSpPr>
              <p:cNvPr id="4" name="Oval 3">
                <a:extLst>
                  <a:ext uri="{FF2B5EF4-FFF2-40B4-BE49-F238E27FC236}">
                    <a16:creationId xmlns:a16="http://schemas.microsoft.com/office/drawing/2014/main" id="{DEAF1AAD-1439-4638-98B1-71D737D21E38}"/>
                  </a:ext>
                </a:extLst>
              </p:cNvPr>
              <p:cNvSpPr/>
              <p:nvPr/>
            </p:nvSpPr>
            <p:spPr bwMode="auto">
              <a:xfrm>
                <a:off x="3099163"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CB4F9A37-25D2-477F-A481-F5474951DEC5}"/>
                  </a:ext>
                </a:extLst>
              </p:cNvPr>
              <p:cNvSpPr/>
              <p:nvPr/>
            </p:nvSpPr>
            <p:spPr bwMode="auto">
              <a:xfrm>
                <a:off x="3193924"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A658B38D-34FC-4F85-B981-F6C97FD8C383}"/>
                  </a:ext>
                </a:extLst>
              </p:cNvPr>
              <p:cNvSpPr/>
              <p:nvPr/>
            </p:nvSpPr>
            <p:spPr bwMode="auto">
              <a:xfrm>
                <a:off x="3288686"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0" name="TextBox 199">
            <a:extLst>
              <a:ext uri="{FF2B5EF4-FFF2-40B4-BE49-F238E27FC236}">
                <a16:creationId xmlns:a16="http://schemas.microsoft.com/office/drawing/2014/main" id="{24F465D9-7537-432C-A7DB-BF94DAF05C6C}"/>
              </a:ext>
            </a:extLst>
          </p:cNvPr>
          <p:cNvSpPr txBox="1"/>
          <p:nvPr/>
        </p:nvSpPr>
        <p:spPr>
          <a:xfrm>
            <a:off x="3295304" y="2823940"/>
            <a:ext cx="8020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Public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repository</a:t>
            </a:r>
          </a:p>
        </p:txBody>
      </p:sp>
      <p:grpSp>
        <p:nvGrpSpPr>
          <p:cNvPr id="421" name="Group 420">
            <a:extLst>
              <a:ext uri="{FF2B5EF4-FFF2-40B4-BE49-F238E27FC236}">
                <a16:creationId xmlns:a16="http://schemas.microsoft.com/office/drawing/2014/main" id="{298021D6-08DA-40D8-AD11-AEA4371B0B20}"/>
              </a:ext>
            </a:extLst>
          </p:cNvPr>
          <p:cNvGrpSpPr/>
          <p:nvPr/>
        </p:nvGrpSpPr>
        <p:grpSpPr>
          <a:xfrm>
            <a:off x="5214535" y="4511096"/>
            <a:ext cx="2308480" cy="701844"/>
            <a:chOff x="5214535" y="4511096"/>
            <a:chExt cx="2308480" cy="701844"/>
          </a:xfrm>
        </p:grpSpPr>
        <p:cxnSp>
          <p:nvCxnSpPr>
            <p:cNvPr id="274" name="Straight Connector 273">
              <a:extLst>
                <a:ext uri="{FF2B5EF4-FFF2-40B4-BE49-F238E27FC236}">
                  <a16:creationId xmlns:a16="http://schemas.microsoft.com/office/drawing/2014/main" id="{1F619759-0AC1-4B16-99D2-1E1C0CCB601E}"/>
                </a:ext>
              </a:extLst>
            </p:cNvPr>
            <p:cNvCxnSpPr>
              <a:cxnSpLocks/>
            </p:cNvCxnSpPr>
            <p:nvPr/>
          </p:nvCxnSpPr>
          <p:spPr>
            <a:xfrm flipV="1">
              <a:off x="5911293" y="4511096"/>
              <a:ext cx="502657" cy="4302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3393FE9F-B4AE-49BC-800B-E10528BCAE4F}"/>
                </a:ext>
              </a:extLst>
            </p:cNvPr>
            <p:cNvGrpSpPr/>
            <p:nvPr/>
          </p:nvGrpSpPr>
          <p:grpSpPr>
            <a:xfrm>
              <a:off x="5522394" y="4847180"/>
              <a:ext cx="2000621" cy="365760"/>
              <a:chOff x="4951548" y="5461763"/>
              <a:chExt cx="2000621" cy="365760"/>
            </a:xfrm>
          </p:grpSpPr>
          <p:sp>
            <p:nvSpPr>
              <p:cNvPr id="285" name="Rectangle: Rounded Corners 284">
                <a:extLst>
                  <a:ext uri="{FF2B5EF4-FFF2-40B4-BE49-F238E27FC236}">
                    <a16:creationId xmlns:a16="http://schemas.microsoft.com/office/drawing/2014/main" id="{5D5F9BF4-C781-414C-BCAC-EEE151E4F9A1}"/>
                  </a:ext>
                </a:extLst>
              </p:cNvPr>
              <p:cNvSpPr/>
              <p:nvPr/>
            </p:nvSpPr>
            <p:spPr bwMode="auto">
              <a:xfrm>
                <a:off x="4951548" y="5461763"/>
                <a:ext cx="2000621"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Development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86" name="Freeform 1123">
                <a:extLst>
                  <a:ext uri="{FF2B5EF4-FFF2-40B4-BE49-F238E27FC236}">
                    <a16:creationId xmlns:a16="http://schemas.microsoft.com/office/drawing/2014/main" id="{69E3E7AF-0FCC-4F9A-B548-24537A30D33B}"/>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26" name="Straight Connector 225">
              <a:extLst>
                <a:ext uri="{FF2B5EF4-FFF2-40B4-BE49-F238E27FC236}">
                  <a16:creationId xmlns:a16="http://schemas.microsoft.com/office/drawing/2014/main" id="{F41C3EF7-6DF9-434B-B11E-91BC7B21FFA4}"/>
                </a:ext>
              </a:extLst>
            </p:cNvPr>
            <p:cNvCxnSpPr>
              <a:cxnSpLocks/>
            </p:cNvCxnSpPr>
            <p:nvPr/>
          </p:nvCxnSpPr>
          <p:spPr>
            <a:xfrm flipH="1" flipV="1">
              <a:off x="5214535" y="4521444"/>
              <a:ext cx="504084" cy="42669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9" name="Group 418">
            <a:extLst>
              <a:ext uri="{FF2B5EF4-FFF2-40B4-BE49-F238E27FC236}">
                <a16:creationId xmlns:a16="http://schemas.microsoft.com/office/drawing/2014/main" id="{319DEED2-87BA-4BFC-8D42-26E8A3E0F20C}"/>
              </a:ext>
            </a:extLst>
          </p:cNvPr>
          <p:cNvGrpSpPr/>
          <p:nvPr/>
        </p:nvGrpSpPr>
        <p:grpSpPr>
          <a:xfrm>
            <a:off x="3273028" y="3250448"/>
            <a:ext cx="2520031" cy="807911"/>
            <a:chOff x="3264506" y="3321574"/>
            <a:chExt cx="2520031" cy="807911"/>
          </a:xfrm>
        </p:grpSpPr>
        <p:cxnSp>
          <p:nvCxnSpPr>
            <p:cNvPr id="370" name="Straight Connector 369">
              <a:extLst>
                <a:ext uri="{FF2B5EF4-FFF2-40B4-BE49-F238E27FC236}">
                  <a16:creationId xmlns:a16="http://schemas.microsoft.com/office/drawing/2014/main" id="{37BF946C-485E-4DE8-83A8-606887E9560F}"/>
                </a:ext>
              </a:extLst>
            </p:cNvPr>
            <p:cNvCxnSpPr>
              <a:cxnSpLocks/>
            </p:cNvCxnSpPr>
            <p:nvPr/>
          </p:nvCxnSpPr>
          <p:spPr>
            <a:xfrm flipH="1">
              <a:off x="3264506" y="3525108"/>
              <a:ext cx="204243" cy="604377"/>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BF9A83A9-032E-460A-B7FF-943CBF616071}"/>
                </a:ext>
              </a:extLst>
            </p:cNvPr>
            <p:cNvGrpSpPr/>
            <p:nvPr/>
          </p:nvGrpSpPr>
          <p:grpSpPr>
            <a:xfrm>
              <a:off x="3295304" y="3321574"/>
              <a:ext cx="2489233" cy="365760"/>
              <a:chOff x="902500" y="3463157"/>
              <a:chExt cx="2489233" cy="365760"/>
            </a:xfrm>
          </p:grpSpPr>
          <p:sp>
            <p:nvSpPr>
              <p:cNvPr id="395" name="Rectangle: Rounded Corners 394">
                <a:extLst>
                  <a:ext uri="{FF2B5EF4-FFF2-40B4-BE49-F238E27FC236}">
                    <a16:creationId xmlns:a16="http://schemas.microsoft.com/office/drawing/2014/main" id="{20B66D95-8C9A-4B33-B3D7-16312564550B}"/>
                  </a:ext>
                </a:extLst>
              </p:cNvPr>
              <p:cNvSpPr/>
              <p:nvPr/>
            </p:nvSpPr>
            <p:spPr bwMode="auto">
              <a:xfrm>
                <a:off x="902500" y="3463157"/>
                <a:ext cx="2489233"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Supply Chain Vuln/Implant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Vulnerable Code added to Application</a:t>
                </a:r>
              </a:p>
            </p:txBody>
          </p:sp>
          <p:sp>
            <p:nvSpPr>
              <p:cNvPr id="396" name="Freeform 1054">
                <a:extLst>
                  <a:ext uri="{FF2B5EF4-FFF2-40B4-BE49-F238E27FC236}">
                    <a16:creationId xmlns:a16="http://schemas.microsoft.com/office/drawing/2014/main" id="{E387F786-79FE-498B-8209-0A55C7D9606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7B3F0B72-5F1F-4DDF-954D-CFA22EC589FA}"/>
              </a:ext>
            </a:extLst>
          </p:cNvPr>
          <p:cNvGrpSpPr/>
          <p:nvPr/>
        </p:nvGrpSpPr>
        <p:grpSpPr>
          <a:xfrm>
            <a:off x="8255530" y="2658735"/>
            <a:ext cx="3019432" cy="1524960"/>
            <a:chOff x="8255530" y="2658735"/>
            <a:chExt cx="3019432" cy="1524960"/>
          </a:xfrm>
        </p:grpSpPr>
        <p:grpSp>
          <p:nvGrpSpPr>
            <p:cNvPr id="356" name="Group 355">
              <a:extLst>
                <a:ext uri="{FF2B5EF4-FFF2-40B4-BE49-F238E27FC236}">
                  <a16:creationId xmlns:a16="http://schemas.microsoft.com/office/drawing/2014/main" id="{7E5DFAEA-5895-4D62-858F-BB659BB9B6B3}"/>
                </a:ext>
              </a:extLst>
            </p:cNvPr>
            <p:cNvGrpSpPr/>
            <p:nvPr/>
          </p:nvGrpSpPr>
          <p:grpSpPr>
            <a:xfrm>
              <a:off x="8255530" y="2658735"/>
              <a:ext cx="3019432" cy="502920"/>
              <a:chOff x="902501" y="3382475"/>
              <a:chExt cx="3019432" cy="502920"/>
            </a:xfrm>
          </p:grpSpPr>
          <p:sp>
            <p:nvSpPr>
              <p:cNvPr id="357" name="Rectangle: Rounded Corners 356">
                <a:extLst>
                  <a:ext uri="{FF2B5EF4-FFF2-40B4-BE49-F238E27FC236}">
                    <a16:creationId xmlns:a16="http://schemas.microsoft.com/office/drawing/2014/main" id="{AB510A9D-F27B-49A7-90EE-111A32609B54}"/>
                  </a:ext>
                </a:extLst>
              </p:cNvPr>
              <p:cNvSpPr/>
              <p:nvPr/>
            </p:nvSpPr>
            <p:spPr bwMode="auto">
              <a:xfrm>
                <a:off x="902501" y="3382475"/>
                <a:ext cx="3019432" cy="50292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App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 Discovered in App or a Re-used Component</a:t>
                </a:r>
              </a:p>
            </p:txBody>
          </p:sp>
          <p:sp>
            <p:nvSpPr>
              <p:cNvPr id="358" name="Freeform 1054">
                <a:extLst>
                  <a:ext uri="{FF2B5EF4-FFF2-40B4-BE49-F238E27FC236}">
                    <a16:creationId xmlns:a16="http://schemas.microsoft.com/office/drawing/2014/main" id="{070DCF63-9888-4557-A1C7-9321215CEBAA}"/>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97" name="Straight Connector 396">
              <a:extLst>
                <a:ext uri="{FF2B5EF4-FFF2-40B4-BE49-F238E27FC236}">
                  <a16:creationId xmlns:a16="http://schemas.microsoft.com/office/drawing/2014/main" id="{3D4E6B3F-D39B-4232-8A2C-B6400409CAD7}"/>
                </a:ext>
              </a:extLst>
            </p:cNvPr>
            <p:cNvCxnSpPr>
              <a:cxnSpLocks/>
            </p:cNvCxnSpPr>
            <p:nvPr/>
          </p:nvCxnSpPr>
          <p:spPr>
            <a:xfrm>
              <a:off x="10804600" y="3117814"/>
              <a:ext cx="0" cy="1065881"/>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36" name="Slide Zoom 135">
                <a:extLst>
                  <a:ext uri="{FF2B5EF4-FFF2-40B4-BE49-F238E27FC236}">
                    <a16:creationId xmlns:a16="http://schemas.microsoft.com/office/drawing/2014/main" id="{16618798-618A-45F1-A096-5EABF02FD06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10"/>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36" name="Slide Zoom 135">
                <a:extLst>
                  <a:ext uri="{FF2B5EF4-FFF2-40B4-BE49-F238E27FC236}">
                    <a16:creationId xmlns:a16="http://schemas.microsoft.com/office/drawing/2014/main" id="{16618798-618A-45F1-A096-5EABF02FD069}"/>
                  </a:ext>
                </a:extLst>
              </p:cNvPr>
              <p:cNvPicPr>
                <a:picLocks noGrp="1" noRot="1" noChangeAspect="1" noMove="1" noResize="1" noEditPoints="1" noAdjustHandles="1" noChangeArrowheads="1" noChangeShapeType="1"/>
              </p:cNvPicPr>
              <p:nvPr/>
            </p:nvPicPr>
            <p:blipFill>
              <a:blip r:embed="rId11"/>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37" name="TextBox 136">
            <a:extLst>
              <a:ext uri="{FF2B5EF4-FFF2-40B4-BE49-F238E27FC236}">
                <a16:creationId xmlns:a16="http://schemas.microsoft.com/office/drawing/2014/main" id="{AC696D6D-DC8B-4C68-9651-89AA3085FBF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38" name="arrow_15_bidi">
            <a:extLst>
              <a:ext uri="{FF2B5EF4-FFF2-40B4-BE49-F238E27FC236}">
                <a16:creationId xmlns:a16="http://schemas.microsoft.com/office/drawing/2014/main" id="{5FD06F06-A11F-4B2D-8C38-5A5892A38227}"/>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21309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par>
                                <p:cTn id="11" presetID="10" presetClass="entr" presetSubtype="0" fill="hold" nodeType="withEffect">
                                  <p:stCondLst>
                                    <p:cond delay="10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par>
                                <p:cTn id="14" presetID="10" presetClass="entr" presetSubtype="0" fill="hold" nodeType="withEffect">
                                  <p:stCondLst>
                                    <p:cond delay="200"/>
                                  </p:stCondLst>
                                  <p:childTnLst>
                                    <p:set>
                                      <p:cBhvr>
                                        <p:cTn id="15" dur="1" fill="hold">
                                          <p:stCondLst>
                                            <p:cond delay="0"/>
                                          </p:stCondLst>
                                        </p:cTn>
                                        <p:tgtEl>
                                          <p:spTgt spid="421"/>
                                        </p:tgtEl>
                                        <p:attrNameLst>
                                          <p:attrName>style.visibility</p:attrName>
                                        </p:attrNameLst>
                                      </p:cBhvr>
                                      <p:to>
                                        <p:strVal val="visible"/>
                                      </p:to>
                                    </p:set>
                                    <p:animEffect transition="in" filter="fade">
                                      <p:cBhvr>
                                        <p:cTn id="16" dur="500"/>
                                        <p:tgtEl>
                                          <p:spTgt spid="421"/>
                                        </p:tgtEl>
                                      </p:cBhvr>
                                    </p:animEffect>
                                  </p:childTnLst>
                                </p:cTn>
                              </p:par>
                              <p:par>
                                <p:cTn id="17" presetID="10" presetClass="entr" presetSubtype="0" fill="hold" nodeType="withEffect">
                                  <p:stCondLst>
                                    <p:cond delay="30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500"/>
                                        <p:tgtEl>
                                          <p:spTgt spid="422"/>
                                        </p:tgtEl>
                                      </p:cBhvr>
                                    </p:animEffect>
                                  </p:childTnLst>
                                </p:cTn>
                              </p:par>
                              <p:par>
                                <p:cTn id="20" presetID="10" presetClass="entr" presetSubtype="0" fill="hold" nodeType="withEffect">
                                  <p:stCondLst>
                                    <p:cond delay="40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500"/>
                                        <p:tgtEl>
                                          <p:spTgt spid="423"/>
                                        </p:tgtEl>
                                      </p:cBhvr>
                                    </p:animEffect>
                                  </p:childTnLst>
                                </p:cTn>
                              </p:par>
                              <p:par>
                                <p:cTn id="23" presetID="10" presetClass="entr" presetSubtype="0" fill="hold" nodeType="withEffect">
                                  <p:stCondLst>
                                    <p:cond delay="50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500"/>
                                        <p:tgtEl>
                                          <p:spTgt spid="4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2"/>
                                        </p:tgtEl>
                                        <p:attrNameLst>
                                          <p:attrName>style.visibility</p:attrName>
                                        </p:attrNameLst>
                                      </p:cBhvr>
                                      <p:to>
                                        <p:strVal val="visible"/>
                                      </p:to>
                                    </p:set>
                                    <p:animEffect transition="in" filter="fade">
                                      <p:cBhvr>
                                        <p:cTn id="30" dur="500"/>
                                        <p:tgtEl>
                                          <p:spTgt spid="3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4"/>
                                        </p:tgtEl>
                                        <p:attrNameLst>
                                          <p:attrName>style.visibility</p:attrName>
                                        </p:attrNameLst>
                                      </p:cBhvr>
                                      <p:to>
                                        <p:strVal val="visible"/>
                                      </p:to>
                                    </p:set>
                                    <p:animEffect transition="in" filter="fade">
                                      <p:cBhvr>
                                        <p:cTn id="33" dur="500"/>
                                        <p:tgtEl>
                                          <p:spTgt spid="314"/>
                                        </p:tgtEl>
                                      </p:cBhvr>
                                    </p:animEffect>
                                  </p:childTnLst>
                                </p:cTn>
                              </p:par>
                              <p:par>
                                <p:cTn id="34" presetID="10" presetClass="entr" presetSubtype="0" fill="hold" nodeType="withEffect">
                                  <p:stCondLst>
                                    <p:cond delay="200"/>
                                  </p:stCondLst>
                                  <p:childTnLst>
                                    <p:set>
                                      <p:cBhvr>
                                        <p:cTn id="35" dur="1" fill="hold">
                                          <p:stCondLst>
                                            <p:cond delay="0"/>
                                          </p:stCondLst>
                                        </p:cTn>
                                        <p:tgtEl>
                                          <p:spTgt spid="416"/>
                                        </p:tgtEl>
                                        <p:attrNameLst>
                                          <p:attrName>style.visibility</p:attrName>
                                        </p:attrNameLst>
                                      </p:cBhvr>
                                      <p:to>
                                        <p:strVal val="visible"/>
                                      </p:to>
                                    </p:set>
                                    <p:animEffect transition="in" filter="fade">
                                      <p:cBhvr>
                                        <p:cTn id="36" dur="500"/>
                                        <p:tgtEl>
                                          <p:spTgt spid="416"/>
                                        </p:tgtEl>
                                      </p:cBhvr>
                                    </p:animEffect>
                                  </p:childTnLst>
                                </p:cTn>
                              </p:par>
                              <p:par>
                                <p:cTn id="37" presetID="10" presetClass="entr" presetSubtype="0" fill="hold" nodeType="withEffect">
                                  <p:stCondLst>
                                    <p:cond delay="100"/>
                                  </p:stCondLst>
                                  <p:childTnLst>
                                    <p:set>
                                      <p:cBhvr>
                                        <p:cTn id="38" dur="1" fill="hold">
                                          <p:stCondLst>
                                            <p:cond delay="0"/>
                                          </p:stCondLst>
                                        </p:cTn>
                                        <p:tgtEl>
                                          <p:spTgt spid="415"/>
                                        </p:tgtEl>
                                        <p:attrNameLst>
                                          <p:attrName>style.visibility</p:attrName>
                                        </p:attrNameLst>
                                      </p:cBhvr>
                                      <p:to>
                                        <p:strVal val="visible"/>
                                      </p:to>
                                    </p:set>
                                    <p:animEffect transition="in" filter="fade">
                                      <p:cBhvr>
                                        <p:cTn id="39" dur="500"/>
                                        <p:tgtEl>
                                          <p:spTgt spid="415"/>
                                        </p:tgtEl>
                                      </p:cBhvr>
                                    </p:animEffect>
                                  </p:childTnLst>
                                </p:cTn>
                              </p:par>
                              <p:par>
                                <p:cTn id="40" presetID="10" presetClass="entr" presetSubtype="0" fill="hold" nodeType="withEffect">
                                  <p:stCondLst>
                                    <p:cond delay="300"/>
                                  </p:stCondLst>
                                  <p:childTnLst>
                                    <p:set>
                                      <p:cBhvr>
                                        <p:cTn id="41" dur="1" fill="hold">
                                          <p:stCondLst>
                                            <p:cond delay="0"/>
                                          </p:stCondLst>
                                        </p:cTn>
                                        <p:tgtEl>
                                          <p:spTgt spid="418"/>
                                        </p:tgtEl>
                                        <p:attrNameLst>
                                          <p:attrName>style.visibility</p:attrName>
                                        </p:attrNameLst>
                                      </p:cBhvr>
                                      <p:to>
                                        <p:strVal val="visible"/>
                                      </p:to>
                                    </p:set>
                                    <p:animEffect transition="in" filter="fade">
                                      <p:cBhvr>
                                        <p:cTn id="42" dur="500"/>
                                        <p:tgtEl>
                                          <p:spTgt spid="418"/>
                                        </p:tgtEl>
                                      </p:cBhvr>
                                    </p:animEffect>
                                  </p:childTnLst>
                                </p:cTn>
                              </p:par>
                              <p:par>
                                <p:cTn id="43" presetID="10" presetClass="entr" presetSubtype="0" fill="hold" nodeType="withEffect">
                                  <p:stCondLst>
                                    <p:cond delay="400"/>
                                  </p:stCondLst>
                                  <p:childTnLst>
                                    <p:set>
                                      <p:cBhvr>
                                        <p:cTn id="44" dur="1" fill="hold">
                                          <p:stCondLst>
                                            <p:cond delay="0"/>
                                          </p:stCondLst>
                                        </p:cTn>
                                        <p:tgtEl>
                                          <p:spTgt spid="419"/>
                                        </p:tgtEl>
                                        <p:attrNameLst>
                                          <p:attrName>style.visibility</p:attrName>
                                        </p:attrNameLst>
                                      </p:cBhvr>
                                      <p:to>
                                        <p:strVal val="visible"/>
                                      </p:to>
                                    </p:set>
                                    <p:animEffect transition="in" filter="fade">
                                      <p:cBhvr>
                                        <p:cTn id="45" dur="500"/>
                                        <p:tgtEl>
                                          <p:spTgt spid="419"/>
                                        </p:tgtEl>
                                      </p:cBhvr>
                                    </p:animEffect>
                                  </p:childTnLst>
                                </p:cTn>
                              </p:par>
                              <p:par>
                                <p:cTn id="46" presetID="10" presetClass="entr" presetSubtype="0" fill="hold" nodeType="withEffect">
                                  <p:stCondLst>
                                    <p:cond delay="600"/>
                                  </p:stCondLst>
                                  <p:childTnLst>
                                    <p:set>
                                      <p:cBhvr>
                                        <p:cTn id="47" dur="1" fill="hold">
                                          <p:stCondLst>
                                            <p:cond delay="0"/>
                                          </p:stCondLst>
                                        </p:cTn>
                                        <p:tgtEl>
                                          <p:spTgt spid="425"/>
                                        </p:tgtEl>
                                        <p:attrNameLst>
                                          <p:attrName>style.visibility</p:attrName>
                                        </p:attrNameLst>
                                      </p:cBhvr>
                                      <p:to>
                                        <p:strVal val="visible"/>
                                      </p:to>
                                    </p:set>
                                    <p:animEffect transition="in" filter="fade">
                                      <p:cBhvr>
                                        <p:cTn id="4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8143039C-B5ED-484F-ABB9-8BA76F8D73C0}"/>
              </a:ext>
            </a:extLst>
          </p:cNvPr>
          <p:cNvSpPr/>
          <p:nvPr/>
        </p:nvSpPr>
        <p:spPr bwMode="auto">
          <a:xfrm>
            <a:off x="588263" y="3936203"/>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27" name="Rectangle: Rounded Corners 45">
            <a:extLst>
              <a:ext uri="{FF2B5EF4-FFF2-40B4-BE49-F238E27FC236}">
                <a16:creationId xmlns:a16="http://schemas.microsoft.com/office/drawing/2014/main" id="{6231704B-C413-487C-8062-597CA07CF800}"/>
              </a:ext>
            </a:extLst>
          </p:cNvPr>
          <p:cNvSpPr/>
          <p:nvPr/>
        </p:nvSpPr>
        <p:spPr bwMode="auto">
          <a:xfrm>
            <a:off x="2135765" y="6012311"/>
            <a:ext cx="6045958"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9F999FE-CA9A-45B9-B443-EF65E2704561}"/>
              </a:ext>
            </a:extLst>
          </p:cNvPr>
          <p:cNvSpPr/>
          <p:nvPr/>
        </p:nvSpPr>
        <p:spPr bwMode="auto">
          <a:xfrm>
            <a:off x="588263" y="1252449"/>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0" name="Text Placeholder 3" hidden="1">
            <a:extLst>
              <a:ext uri="{FF2B5EF4-FFF2-40B4-BE49-F238E27FC236}">
                <a16:creationId xmlns:a16="http://schemas.microsoft.com/office/drawing/2014/main" id="{C2484B16-4FC9-4872-83AF-81F1A8471AB9}"/>
              </a:ext>
            </a:extLst>
          </p:cNvPr>
          <p:cNvSpPr txBox="1">
            <a:spLocks/>
          </p:cNvSpPr>
          <p:nvPr/>
        </p:nvSpPr>
        <p:spPr>
          <a:xfrm>
            <a:off x="588262" y="2140163"/>
            <a:ext cx="10825845" cy="2097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283801A-C79B-43E2-B6BF-059901A66E0B}"/>
              </a:ext>
            </a:extLst>
          </p:cNvPr>
          <p:cNvSpPr>
            <a:spLocks noGrp="1"/>
          </p:cNvSpPr>
          <p:nvPr>
            <p:ph type="title"/>
          </p:nvPr>
        </p:nvSpPr>
        <p:spPr/>
        <p:txBody>
          <a:bodyPr/>
          <a:lstStyle/>
          <a:p>
            <a:r>
              <a:rPr lang="en-US"/>
              <a:t>Role of Security in Development</a:t>
            </a:r>
          </a:p>
        </p:txBody>
      </p:sp>
      <p:sp>
        <p:nvSpPr>
          <p:cNvPr id="77" name="TextBox 76">
            <a:extLst>
              <a:ext uri="{FF2B5EF4-FFF2-40B4-BE49-F238E27FC236}">
                <a16:creationId xmlns:a16="http://schemas.microsoft.com/office/drawing/2014/main" id="{5D7496FD-6755-404D-9527-70ADA1FFE9D5}"/>
              </a:ext>
            </a:extLst>
          </p:cNvPr>
          <p:cNvSpPr txBox="1"/>
          <p:nvPr/>
        </p:nvSpPr>
        <p:spPr>
          <a:xfrm>
            <a:off x="883343" y="1434268"/>
            <a:ext cx="133748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Waterfall</a:t>
            </a:r>
          </a:p>
        </p:txBody>
      </p:sp>
      <p:grpSp>
        <p:nvGrpSpPr>
          <p:cNvPr id="37" name="Group 36">
            <a:extLst>
              <a:ext uri="{FF2B5EF4-FFF2-40B4-BE49-F238E27FC236}">
                <a16:creationId xmlns:a16="http://schemas.microsoft.com/office/drawing/2014/main" id="{4DF7168F-CFC5-4112-8A72-37C1451EE6E6}"/>
              </a:ext>
            </a:extLst>
          </p:cNvPr>
          <p:cNvGrpSpPr/>
          <p:nvPr/>
        </p:nvGrpSpPr>
        <p:grpSpPr>
          <a:xfrm>
            <a:off x="6239983" y="2307923"/>
            <a:ext cx="526814" cy="510274"/>
            <a:chOff x="1701566" y="4949590"/>
            <a:chExt cx="435761" cy="422080"/>
          </a:xfrm>
        </p:grpSpPr>
        <p:sp>
          <p:nvSpPr>
            <p:cNvPr id="98" name="people_4">
              <a:extLst>
                <a:ext uri="{FF2B5EF4-FFF2-40B4-BE49-F238E27FC236}">
                  <a16:creationId xmlns:a16="http://schemas.microsoft.com/office/drawing/2014/main" id="{70170739-FD44-47A8-ABC6-F5C22FC05615}"/>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Shield_EA18">
              <a:extLst>
                <a:ext uri="{FF2B5EF4-FFF2-40B4-BE49-F238E27FC236}">
                  <a16:creationId xmlns:a16="http://schemas.microsoft.com/office/drawing/2014/main" id="{C752FB06-E738-4E57-B79E-71A76E24707A}"/>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5" name="Straight Arrow Connector 24">
            <a:extLst>
              <a:ext uri="{FF2B5EF4-FFF2-40B4-BE49-F238E27FC236}">
                <a16:creationId xmlns:a16="http://schemas.microsoft.com/office/drawing/2014/main" id="{F5D63EB9-67DE-48D3-87ED-E881424BCE9A}"/>
              </a:ext>
            </a:extLst>
          </p:cNvPr>
          <p:cNvCxnSpPr>
            <a:cxnSpLocks/>
            <a:stCxn id="31" idx="2"/>
          </p:cNvCxnSpPr>
          <p:nvPr/>
        </p:nvCxnSpPr>
        <p:spPr>
          <a:xfrm>
            <a:off x="1421706" y="3336412"/>
            <a:ext cx="7222420"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380059B-0095-46DD-8560-C485AED98553}"/>
              </a:ext>
            </a:extLst>
          </p:cNvPr>
          <p:cNvGrpSpPr/>
          <p:nvPr/>
        </p:nvGrpSpPr>
        <p:grpSpPr>
          <a:xfrm>
            <a:off x="1014099" y="2239191"/>
            <a:ext cx="817531" cy="1153800"/>
            <a:chOff x="1014099" y="2365594"/>
            <a:chExt cx="817531" cy="1153800"/>
          </a:xfrm>
        </p:grpSpPr>
        <p:grpSp>
          <p:nvGrpSpPr>
            <p:cNvPr id="27" name="Group 26">
              <a:extLst>
                <a:ext uri="{FF2B5EF4-FFF2-40B4-BE49-F238E27FC236}">
                  <a16:creationId xmlns:a16="http://schemas.microsoft.com/office/drawing/2014/main" id="{89BCB166-146D-43C3-8DB9-EFBE30689354}"/>
                </a:ext>
              </a:extLst>
            </p:cNvPr>
            <p:cNvGrpSpPr/>
            <p:nvPr/>
          </p:nvGrpSpPr>
          <p:grpSpPr>
            <a:xfrm>
              <a:off x="1162399" y="2365594"/>
              <a:ext cx="656063" cy="605640"/>
              <a:chOff x="1244357" y="2139611"/>
              <a:chExt cx="656063" cy="605640"/>
            </a:xfrm>
          </p:grpSpPr>
          <p:sp>
            <p:nvSpPr>
              <p:cNvPr id="80" name="manager">
                <a:extLst>
                  <a:ext uri="{FF2B5EF4-FFF2-40B4-BE49-F238E27FC236}">
                    <a16:creationId xmlns:a16="http://schemas.microsoft.com/office/drawing/2014/main" id="{407264C7-040F-40ED-BDCA-BB856C322EE0}"/>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strategy">
                <a:extLst>
                  <a:ext uri="{FF2B5EF4-FFF2-40B4-BE49-F238E27FC236}">
                    <a16:creationId xmlns:a16="http://schemas.microsoft.com/office/drawing/2014/main" id="{4C96062C-E150-48EE-A59B-A3998A40AC0B}"/>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Oval 30">
              <a:extLst>
                <a:ext uri="{FF2B5EF4-FFF2-40B4-BE49-F238E27FC236}">
                  <a16:creationId xmlns:a16="http://schemas.microsoft.com/office/drawing/2014/main" id="{7DABDB80-82BE-45AA-9F82-326E881B6041}"/>
                </a:ext>
              </a:extLst>
            </p:cNvPr>
            <p:cNvSpPr/>
            <p:nvPr/>
          </p:nvSpPr>
          <p:spPr bwMode="auto">
            <a:xfrm>
              <a:off x="1421706" y="3406236"/>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80BBA6F4-C2B9-41AD-BC97-DF01DF106EBD}"/>
                </a:ext>
              </a:extLst>
            </p:cNvPr>
            <p:cNvSpPr txBox="1"/>
            <p:nvPr/>
          </p:nvSpPr>
          <p:spPr>
            <a:xfrm>
              <a:off x="1014099" y="308379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grpSp>
      <p:grpSp>
        <p:nvGrpSpPr>
          <p:cNvPr id="13" name="Group 12">
            <a:extLst>
              <a:ext uri="{FF2B5EF4-FFF2-40B4-BE49-F238E27FC236}">
                <a16:creationId xmlns:a16="http://schemas.microsoft.com/office/drawing/2014/main" id="{D6C45D7D-9E84-479E-9AC5-EBF711A8AAAB}"/>
              </a:ext>
            </a:extLst>
          </p:cNvPr>
          <p:cNvGrpSpPr/>
          <p:nvPr/>
        </p:nvGrpSpPr>
        <p:grpSpPr>
          <a:xfrm>
            <a:off x="2693443" y="2225458"/>
            <a:ext cx="800428" cy="1164103"/>
            <a:chOff x="3156919" y="2351861"/>
            <a:chExt cx="800428" cy="1164103"/>
          </a:xfrm>
        </p:grpSpPr>
        <p:sp>
          <p:nvSpPr>
            <p:cNvPr id="100" name="Oval 99">
              <a:extLst>
                <a:ext uri="{FF2B5EF4-FFF2-40B4-BE49-F238E27FC236}">
                  <a16:creationId xmlns:a16="http://schemas.microsoft.com/office/drawing/2014/main" id="{8A782024-228A-4B11-A737-77F007242679}"/>
                </a:ext>
              </a:extLst>
            </p:cNvPr>
            <p:cNvSpPr/>
            <p:nvPr/>
          </p:nvSpPr>
          <p:spPr bwMode="auto">
            <a:xfrm>
              <a:off x="3497850" y="3406236"/>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CE8A01-274C-4344-9218-FC757A8D044F}"/>
                </a:ext>
              </a:extLst>
            </p:cNvPr>
            <p:cNvSpPr txBox="1"/>
            <p:nvPr/>
          </p:nvSpPr>
          <p:spPr>
            <a:xfrm>
              <a:off x="3216156" y="3083798"/>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grpSp>
          <p:nvGrpSpPr>
            <p:cNvPr id="3" name="Group 2">
              <a:extLst>
                <a:ext uri="{FF2B5EF4-FFF2-40B4-BE49-F238E27FC236}">
                  <a16:creationId xmlns:a16="http://schemas.microsoft.com/office/drawing/2014/main" id="{DC458227-E216-433A-9638-555D00A66F5B}"/>
                </a:ext>
              </a:extLst>
            </p:cNvPr>
            <p:cNvGrpSpPr/>
            <p:nvPr/>
          </p:nvGrpSpPr>
          <p:grpSpPr>
            <a:xfrm>
              <a:off x="3156919" y="2351861"/>
              <a:ext cx="800428" cy="599961"/>
              <a:chOff x="3085783" y="2422398"/>
              <a:chExt cx="1069989" cy="802011"/>
            </a:xfrm>
          </p:grpSpPr>
          <p:sp>
            <p:nvSpPr>
              <p:cNvPr id="102" name="server">
                <a:extLst>
                  <a:ext uri="{FF2B5EF4-FFF2-40B4-BE49-F238E27FC236}">
                    <a16:creationId xmlns:a16="http://schemas.microsoft.com/office/drawing/2014/main" id="{C8FE5EB1-A5B0-4796-8A26-4A0F116B2FA7}"/>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monitor">
                <a:extLst>
                  <a:ext uri="{FF2B5EF4-FFF2-40B4-BE49-F238E27FC236}">
                    <a16:creationId xmlns:a16="http://schemas.microsoft.com/office/drawing/2014/main" id="{C5304692-E2B0-45B2-9CB7-0543A38C5A5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binary">
                <a:extLst>
                  <a:ext uri="{FF2B5EF4-FFF2-40B4-BE49-F238E27FC236}">
                    <a16:creationId xmlns:a16="http://schemas.microsoft.com/office/drawing/2014/main" id="{82D060BE-045D-4327-AFEB-FFF90D9EA641}"/>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B527A46F-9E1A-4F70-9C72-65612DC773D0}"/>
              </a:ext>
            </a:extLst>
          </p:cNvPr>
          <p:cNvGrpSpPr/>
          <p:nvPr/>
        </p:nvGrpSpPr>
        <p:grpSpPr>
          <a:xfrm>
            <a:off x="4270317" y="2314946"/>
            <a:ext cx="1021053" cy="1074615"/>
            <a:chOff x="5186329" y="2441349"/>
            <a:chExt cx="1021053" cy="1074615"/>
          </a:xfrm>
        </p:grpSpPr>
        <p:grpSp>
          <p:nvGrpSpPr>
            <p:cNvPr id="36" name="Group 35">
              <a:extLst>
                <a:ext uri="{FF2B5EF4-FFF2-40B4-BE49-F238E27FC236}">
                  <a16:creationId xmlns:a16="http://schemas.microsoft.com/office/drawing/2014/main" id="{907161DC-B201-44C8-8915-BB780C9CA0E8}"/>
                </a:ext>
              </a:extLst>
            </p:cNvPr>
            <p:cNvGrpSpPr/>
            <p:nvPr/>
          </p:nvGrpSpPr>
          <p:grpSpPr>
            <a:xfrm>
              <a:off x="5186329" y="2441349"/>
              <a:ext cx="1021053" cy="510060"/>
              <a:chOff x="2065081" y="4384682"/>
              <a:chExt cx="1225242" cy="612061"/>
            </a:xfrm>
          </p:grpSpPr>
          <p:sp>
            <p:nvSpPr>
              <p:cNvPr id="93" name="Tablet_E70A">
                <a:extLst>
                  <a:ext uri="{FF2B5EF4-FFF2-40B4-BE49-F238E27FC236}">
                    <a16:creationId xmlns:a16="http://schemas.microsoft.com/office/drawing/2014/main" id="{04798DE7-B8A1-40FB-8F26-B45D8B02FEF1}"/>
                  </a:ext>
                </a:extLst>
              </p:cNvPr>
              <p:cNvSpPr>
                <a:spLocks noChangeAspect="1" noEditPoints="1"/>
              </p:cNvSpPr>
              <p:nvPr/>
            </p:nvSpPr>
            <p:spPr bwMode="auto">
              <a:xfrm>
                <a:off x="2065081" y="4495848"/>
                <a:ext cx="522876" cy="3838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aptop_E770">
                <a:extLst>
                  <a:ext uri="{FF2B5EF4-FFF2-40B4-BE49-F238E27FC236}">
                    <a16:creationId xmlns:a16="http://schemas.microsoft.com/office/drawing/2014/main" id="{079C02CC-0A63-47E1-A994-8C584DE89FC6}"/>
                  </a:ext>
                </a:extLst>
              </p:cNvPr>
              <p:cNvSpPr>
                <a:spLocks noChangeAspect="1" noEditPoints="1"/>
              </p:cNvSpPr>
              <p:nvPr/>
            </p:nvSpPr>
            <p:spPr bwMode="auto">
              <a:xfrm>
                <a:off x="2373071" y="4384682"/>
                <a:ext cx="917252" cy="6120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ellPhone_E8EA">
                <a:extLst>
                  <a:ext uri="{FF2B5EF4-FFF2-40B4-BE49-F238E27FC236}">
                    <a16:creationId xmlns:a16="http://schemas.microsoft.com/office/drawing/2014/main" id="{E217842F-8E97-447C-B3F1-D7B38F21BDE6}"/>
                  </a:ext>
                </a:extLst>
              </p:cNvPr>
              <p:cNvSpPr>
                <a:spLocks noChangeAspect="1" noEditPoints="1"/>
              </p:cNvSpPr>
              <p:nvPr/>
            </p:nvSpPr>
            <p:spPr bwMode="auto">
              <a:xfrm>
                <a:off x="3070831" y="4629675"/>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8" name="Oval 87">
              <a:extLst>
                <a:ext uri="{FF2B5EF4-FFF2-40B4-BE49-F238E27FC236}">
                  <a16:creationId xmlns:a16="http://schemas.microsoft.com/office/drawing/2014/main" id="{C1300CB8-114B-4667-BADD-CDF62E157088}"/>
                </a:ext>
              </a:extLst>
            </p:cNvPr>
            <p:cNvSpPr/>
            <p:nvPr/>
          </p:nvSpPr>
          <p:spPr bwMode="auto">
            <a:xfrm>
              <a:off x="5642700"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0FA33C1A-FBA7-4790-8A27-76DFFCE9E465}"/>
                </a:ext>
              </a:extLst>
            </p:cNvPr>
            <p:cNvSpPr txBox="1"/>
            <p:nvPr/>
          </p:nvSpPr>
          <p:spPr>
            <a:xfrm>
              <a:off x="5374289" y="3083798"/>
              <a:ext cx="6613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sp>
          <p:nvSpPr>
            <p:cNvPr id="107" name="globe_2">
              <a:extLst>
                <a:ext uri="{FF2B5EF4-FFF2-40B4-BE49-F238E27FC236}">
                  <a16:creationId xmlns:a16="http://schemas.microsoft.com/office/drawing/2014/main" id="{D29E00DA-B2D8-4DB8-92D0-1BD2917C365D}"/>
                </a:ext>
              </a:extLst>
            </p:cNvPr>
            <p:cNvSpPr>
              <a:spLocks noChangeAspect="1" noEditPoints="1"/>
            </p:cNvSpPr>
            <p:nvPr/>
          </p:nvSpPr>
          <p:spPr bwMode="auto">
            <a:xfrm>
              <a:off x="5686856" y="2482398"/>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1DCB0E3-4A6E-4915-9D0B-51D6198A6D9D}"/>
              </a:ext>
            </a:extLst>
          </p:cNvPr>
          <p:cNvGrpSpPr/>
          <p:nvPr/>
        </p:nvGrpSpPr>
        <p:grpSpPr>
          <a:xfrm>
            <a:off x="7466715" y="1811493"/>
            <a:ext cx="1024127" cy="1578068"/>
            <a:chOff x="7264351" y="1937896"/>
            <a:chExt cx="1024127" cy="1578068"/>
          </a:xfrm>
        </p:grpSpPr>
        <p:grpSp>
          <p:nvGrpSpPr>
            <p:cNvPr id="50" name="Group 49">
              <a:extLst>
                <a:ext uri="{FF2B5EF4-FFF2-40B4-BE49-F238E27FC236}">
                  <a16:creationId xmlns:a16="http://schemas.microsoft.com/office/drawing/2014/main" id="{2E998860-83EB-400C-A3AB-87FE49AE0168}"/>
                </a:ext>
              </a:extLst>
            </p:cNvPr>
            <p:cNvGrpSpPr/>
            <p:nvPr/>
          </p:nvGrpSpPr>
          <p:grpSpPr>
            <a:xfrm>
              <a:off x="7264351" y="1937896"/>
              <a:ext cx="1024127" cy="1392900"/>
              <a:chOff x="8166136" y="1937896"/>
              <a:chExt cx="1024127" cy="1392900"/>
            </a:xfrm>
          </p:grpSpPr>
          <p:grpSp>
            <p:nvGrpSpPr>
              <p:cNvPr id="43" name="Group 42">
                <a:extLst>
                  <a:ext uri="{FF2B5EF4-FFF2-40B4-BE49-F238E27FC236}">
                    <a16:creationId xmlns:a16="http://schemas.microsoft.com/office/drawing/2014/main" id="{77118229-C28F-4A70-B536-1852807DA0CB}"/>
                  </a:ext>
                </a:extLst>
              </p:cNvPr>
              <p:cNvGrpSpPr/>
              <p:nvPr/>
            </p:nvGrpSpPr>
            <p:grpSpPr>
              <a:xfrm>
                <a:off x="8322411" y="1937896"/>
                <a:ext cx="694140" cy="1051839"/>
                <a:chOff x="9585433" y="1937896"/>
                <a:chExt cx="694140" cy="1051839"/>
              </a:xfrm>
            </p:grpSpPr>
            <p:grpSp>
              <p:nvGrpSpPr>
                <p:cNvPr id="23" name="Group 22">
                  <a:extLst>
                    <a:ext uri="{FF2B5EF4-FFF2-40B4-BE49-F238E27FC236}">
                      <a16:creationId xmlns:a16="http://schemas.microsoft.com/office/drawing/2014/main" id="{FAAE3516-8791-4CC7-BB96-9C9D878092E9}"/>
                    </a:ext>
                  </a:extLst>
                </p:cNvPr>
                <p:cNvGrpSpPr/>
                <p:nvPr/>
              </p:nvGrpSpPr>
              <p:grpSpPr>
                <a:xfrm>
                  <a:off x="9585433" y="2180306"/>
                  <a:ext cx="694140" cy="809429"/>
                  <a:chOff x="1926886" y="2103955"/>
                  <a:chExt cx="691734" cy="806623"/>
                </a:xfrm>
              </p:grpSpPr>
              <p:pic>
                <p:nvPicPr>
                  <p:cNvPr id="21" name="Graphic 20">
                    <a:extLst>
                      <a:ext uri="{FF2B5EF4-FFF2-40B4-BE49-F238E27FC236}">
                        <a16:creationId xmlns:a16="http://schemas.microsoft.com/office/drawing/2014/main" id="{AF6404E8-A3A4-49A6-A98F-96705D1F9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9" name="Freeform 5">
                    <a:extLst>
                      <a:ext uri="{FF2B5EF4-FFF2-40B4-BE49-F238E27FC236}">
                        <a16:creationId xmlns:a16="http://schemas.microsoft.com/office/drawing/2014/main" id="{5C0A2752-E6D4-4B17-A274-C071DCCAC91B}"/>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9FDD85A-3EDB-4B0C-A97F-D6526100FD6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25B3BE62-830A-4E9E-B297-E5D9170F1B74}"/>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19716BD8-8979-4828-9A67-80FAB6B7E20B}"/>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33894080-3BE7-421F-B35B-96BB2312BA81}"/>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8" name="baloon">
                  <a:extLst>
                    <a:ext uri="{FF2B5EF4-FFF2-40B4-BE49-F238E27FC236}">
                      <a16:creationId xmlns:a16="http://schemas.microsoft.com/office/drawing/2014/main" id="{29669ECF-8AE3-4650-B5CB-BFEA248CEAC8}"/>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517191E-C390-4C86-AAD5-B10FAAD48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053654" y="1937896"/>
                  <a:ext cx="168822" cy="363617"/>
                </a:xfrm>
                <a:prstGeom prst="rect">
                  <a:avLst/>
                </a:prstGeom>
              </p:spPr>
            </p:pic>
          </p:grpSp>
          <p:sp>
            <p:nvSpPr>
              <p:cNvPr id="110" name="TextBox 109">
                <a:extLst>
                  <a:ext uri="{FF2B5EF4-FFF2-40B4-BE49-F238E27FC236}">
                    <a16:creationId xmlns:a16="http://schemas.microsoft.com/office/drawing/2014/main" id="{493DAD77-4EE6-426C-AED0-1E1A61B6E6AB}"/>
                  </a:ext>
                </a:extLst>
              </p:cNvPr>
              <p:cNvSpPr txBox="1"/>
              <p:nvPr/>
            </p:nvSpPr>
            <p:spPr>
              <a:xfrm>
                <a:off x="8166136" y="3084575"/>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grpSp>
        <p:sp>
          <p:nvSpPr>
            <p:cNvPr id="111" name="Oval 110">
              <a:extLst>
                <a:ext uri="{FF2B5EF4-FFF2-40B4-BE49-F238E27FC236}">
                  <a16:creationId xmlns:a16="http://schemas.microsoft.com/office/drawing/2014/main" id="{E70A5A31-3A7F-4C18-855B-C72A3FE27CC8}"/>
                </a:ext>
              </a:extLst>
            </p:cNvPr>
            <p:cNvSpPr/>
            <p:nvPr/>
          </p:nvSpPr>
          <p:spPr bwMode="auto">
            <a:xfrm>
              <a:off x="7717825"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8AFFA8C7-F3D9-45C4-93FA-424F533C3205}"/>
              </a:ext>
            </a:extLst>
          </p:cNvPr>
          <p:cNvSpPr/>
          <p:nvPr/>
        </p:nvSpPr>
        <p:spPr bwMode="auto">
          <a:xfrm>
            <a:off x="8969815" y="1248321"/>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Plan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&amp; Quality </a:t>
            </a:r>
          </a:p>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(Weeks/Months)</a:t>
            </a:r>
            <a:endParaRPr kumimoji="0" lang="en-US"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D2A8500B-A2B8-4A61-AAA3-7135F12856B8}"/>
              </a:ext>
            </a:extLst>
          </p:cNvPr>
          <p:cNvSpPr txBox="1"/>
          <p:nvPr/>
        </p:nvSpPr>
        <p:spPr>
          <a:xfrm>
            <a:off x="5925510" y="2852681"/>
            <a:ext cx="115576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Typically security is a </a:t>
            </a:r>
            <a:b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quality gate in release</a:t>
            </a:r>
          </a:p>
        </p:txBody>
      </p:sp>
      <p:sp>
        <p:nvSpPr>
          <p:cNvPr id="69" name="Rectangle 68">
            <a:extLst>
              <a:ext uri="{FF2B5EF4-FFF2-40B4-BE49-F238E27FC236}">
                <a16:creationId xmlns:a16="http://schemas.microsoft.com/office/drawing/2014/main" id="{A5941FC5-56CF-4AF5-867C-0B1C34FEA537}"/>
              </a:ext>
            </a:extLst>
          </p:cNvPr>
          <p:cNvSpPr/>
          <p:nvPr/>
        </p:nvSpPr>
        <p:spPr bwMode="auto">
          <a:xfrm>
            <a:off x="5809856" y="2146363"/>
            <a:ext cx="1336288" cy="1069560"/>
          </a:xfrm>
          <a:prstGeom prst="rect">
            <a:avLst/>
          </a:prstGeom>
          <a:noFill/>
          <a:ln w="1905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err="1">
              <a:ln>
                <a:noFill/>
              </a:ln>
              <a:solidFill>
                <a:srgbClr val="107C10"/>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516FC94-53ED-4FFA-8850-8EED4DC2CE6A}"/>
              </a:ext>
            </a:extLst>
          </p:cNvPr>
          <p:cNvSpPr txBox="1"/>
          <p:nvPr/>
        </p:nvSpPr>
        <p:spPr>
          <a:xfrm>
            <a:off x="5451963" y="1461190"/>
            <a:ext cx="1837185" cy="2835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Full lifecycle security</a:t>
            </a:r>
            <a:b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 ideal but rare</a:t>
            </a:r>
          </a:p>
        </p:txBody>
      </p:sp>
      <p:sp>
        <p:nvSpPr>
          <p:cNvPr id="131" name="Arc 130">
            <a:extLst>
              <a:ext uri="{FF2B5EF4-FFF2-40B4-BE49-F238E27FC236}">
                <a16:creationId xmlns:a16="http://schemas.microsoft.com/office/drawing/2014/main" id="{D89FEDAE-9D4C-41F1-BBF5-3DB426FE2401}"/>
              </a:ext>
            </a:extLst>
          </p:cNvPr>
          <p:cNvSpPr/>
          <p:nvPr/>
        </p:nvSpPr>
        <p:spPr>
          <a:xfrm>
            <a:off x="1534867" y="1741208"/>
            <a:ext cx="5470486" cy="1919953"/>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4" name="Arc 133">
            <a:extLst>
              <a:ext uri="{FF2B5EF4-FFF2-40B4-BE49-F238E27FC236}">
                <a16:creationId xmlns:a16="http://schemas.microsoft.com/office/drawing/2014/main" id="{20A07CF4-B0F9-4C7D-B3AC-18E95744C570}"/>
              </a:ext>
            </a:extLst>
          </p:cNvPr>
          <p:cNvSpPr/>
          <p:nvPr/>
        </p:nvSpPr>
        <p:spPr>
          <a:xfrm>
            <a:off x="2990959" y="1823831"/>
            <a:ext cx="3872391" cy="1453676"/>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5" name="Arc 134">
            <a:extLst>
              <a:ext uri="{FF2B5EF4-FFF2-40B4-BE49-F238E27FC236}">
                <a16:creationId xmlns:a16="http://schemas.microsoft.com/office/drawing/2014/main" id="{B6ACAA27-5CE4-4E45-905A-6C08766E93A5}"/>
              </a:ext>
            </a:extLst>
          </p:cNvPr>
          <p:cNvSpPr/>
          <p:nvPr/>
        </p:nvSpPr>
        <p:spPr>
          <a:xfrm>
            <a:off x="4860586" y="2035408"/>
            <a:ext cx="1960039" cy="813941"/>
          </a:xfrm>
          <a:prstGeom prst="arc">
            <a:avLst>
              <a:gd name="adj1" fmla="val 11572709"/>
              <a:gd name="adj2" fmla="val 20202296"/>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6" name="Arc 135">
            <a:extLst>
              <a:ext uri="{FF2B5EF4-FFF2-40B4-BE49-F238E27FC236}">
                <a16:creationId xmlns:a16="http://schemas.microsoft.com/office/drawing/2014/main" id="{8AF2B153-9453-47D0-A9C3-D0B8A094D00D}"/>
              </a:ext>
            </a:extLst>
          </p:cNvPr>
          <p:cNvSpPr/>
          <p:nvPr/>
        </p:nvSpPr>
        <p:spPr>
          <a:xfrm flipH="1">
            <a:off x="6393616" y="1820644"/>
            <a:ext cx="1736789" cy="1298026"/>
          </a:xfrm>
          <a:prstGeom prst="arc">
            <a:avLst>
              <a:gd name="adj1" fmla="val 13227021"/>
              <a:gd name="adj2" fmla="val 20124654"/>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54A0177-2D98-427A-B7BE-BDBF61363896}"/>
              </a:ext>
            </a:extLst>
          </p:cNvPr>
          <p:cNvSpPr txBox="1"/>
          <p:nvPr/>
        </p:nvSpPr>
        <p:spPr>
          <a:xfrm>
            <a:off x="883343" y="4118022"/>
            <a:ext cx="112050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DevOps</a:t>
            </a:r>
          </a:p>
        </p:txBody>
      </p:sp>
      <p:cxnSp>
        <p:nvCxnSpPr>
          <p:cNvPr id="119" name="Straight Arrow Connector 118">
            <a:extLst>
              <a:ext uri="{FF2B5EF4-FFF2-40B4-BE49-F238E27FC236}">
                <a16:creationId xmlns:a16="http://schemas.microsoft.com/office/drawing/2014/main" id="{1FEA79F4-8B5A-4098-A3A6-679912D3CD09}"/>
              </a:ext>
            </a:extLst>
          </p:cNvPr>
          <p:cNvCxnSpPr>
            <a:cxnSpLocks/>
          </p:cNvCxnSpPr>
          <p:nvPr/>
        </p:nvCxnSpPr>
        <p:spPr>
          <a:xfrm>
            <a:off x="2079185" y="6013435"/>
            <a:ext cx="6029739"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C45F7A1D-A7C1-4805-B26F-D564C56E7073}"/>
              </a:ext>
            </a:extLst>
          </p:cNvPr>
          <p:cNvSpPr/>
          <p:nvPr/>
        </p:nvSpPr>
        <p:spPr bwMode="auto">
          <a:xfrm>
            <a:off x="8969815" y="3932075"/>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Speed &amp; Agility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(Hours/Days)</a:t>
            </a:r>
          </a:p>
        </p:txBody>
      </p:sp>
      <p:sp>
        <p:nvSpPr>
          <p:cNvPr id="123" name="Oval 122">
            <a:extLst>
              <a:ext uri="{FF2B5EF4-FFF2-40B4-BE49-F238E27FC236}">
                <a16:creationId xmlns:a16="http://schemas.microsoft.com/office/drawing/2014/main" id="{DC580155-3A92-4715-A885-F81FE620413E}"/>
              </a:ext>
            </a:extLst>
          </p:cNvPr>
          <p:cNvSpPr/>
          <p:nvPr/>
        </p:nvSpPr>
        <p:spPr bwMode="auto">
          <a:xfrm>
            <a:off x="2079185" y="5964308"/>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EF515CA-AE5A-45CF-AED7-7062C1752EBD}"/>
              </a:ext>
            </a:extLst>
          </p:cNvPr>
          <p:cNvSpPr txBox="1"/>
          <p:nvPr/>
        </p:nvSpPr>
        <p:spPr>
          <a:xfrm>
            <a:off x="1405606" y="5642647"/>
            <a:ext cx="168475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 / Coding</a:t>
            </a:r>
          </a:p>
        </p:txBody>
      </p:sp>
      <p:grpSp>
        <p:nvGrpSpPr>
          <p:cNvPr id="175" name="Group 174">
            <a:extLst>
              <a:ext uri="{FF2B5EF4-FFF2-40B4-BE49-F238E27FC236}">
                <a16:creationId xmlns:a16="http://schemas.microsoft.com/office/drawing/2014/main" id="{5BA5589A-F025-416D-8C74-C7CE9A191835}"/>
              </a:ext>
            </a:extLst>
          </p:cNvPr>
          <p:cNvGrpSpPr/>
          <p:nvPr/>
        </p:nvGrpSpPr>
        <p:grpSpPr>
          <a:xfrm>
            <a:off x="1921057" y="5308292"/>
            <a:ext cx="285979" cy="277000"/>
            <a:chOff x="1701566" y="4949590"/>
            <a:chExt cx="435761" cy="422080"/>
          </a:xfrm>
        </p:grpSpPr>
        <p:sp>
          <p:nvSpPr>
            <p:cNvPr id="176" name="people_4">
              <a:extLst>
                <a:ext uri="{FF2B5EF4-FFF2-40B4-BE49-F238E27FC236}">
                  <a16:creationId xmlns:a16="http://schemas.microsoft.com/office/drawing/2014/main" id="{E017CA1E-5D00-4410-B01C-C401543FF7B8}"/>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Shield_EA18">
              <a:extLst>
                <a:ext uri="{FF2B5EF4-FFF2-40B4-BE49-F238E27FC236}">
                  <a16:creationId xmlns:a16="http://schemas.microsoft.com/office/drawing/2014/main" id="{C3F72D9E-8966-421F-9A68-231C602272ED}"/>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D6DB33D3-C67E-4FAD-A6A3-B7600AB3FD86}"/>
              </a:ext>
            </a:extLst>
          </p:cNvPr>
          <p:cNvSpPr/>
          <p:nvPr/>
        </p:nvSpPr>
        <p:spPr>
          <a:xfrm>
            <a:off x="1575809" y="4994214"/>
            <a:ext cx="374925" cy="545346"/>
          </a:xfrm>
          <a:custGeom>
            <a:avLst/>
            <a:gdLst>
              <a:gd name="connsiteX0" fmla="*/ 208638 w 374925"/>
              <a:gd name="connsiteY0" fmla="*/ 82527 h 545345"/>
              <a:gd name="connsiteX1" fmla="*/ 278511 w 374925"/>
              <a:gd name="connsiteY1" fmla="*/ 14359 h 545345"/>
              <a:gd name="connsiteX2" fmla="*/ 348383 w 374925"/>
              <a:gd name="connsiteY2" fmla="*/ 82527 h 545345"/>
              <a:gd name="connsiteX3" fmla="*/ 278511 w 374925"/>
              <a:gd name="connsiteY3" fmla="*/ 148991 h 545345"/>
              <a:gd name="connsiteX4" fmla="*/ 208638 w 374925"/>
              <a:gd name="connsiteY4" fmla="*/ 82527 h 545345"/>
              <a:gd name="connsiteX5" fmla="*/ 208638 w 374925"/>
              <a:gd name="connsiteY5" fmla="*/ 82527 h 545345"/>
              <a:gd name="connsiteX6" fmla="*/ 365425 w 374925"/>
              <a:gd name="connsiteY6" fmla="*/ 234201 h 545345"/>
              <a:gd name="connsiteX7" fmla="*/ 278511 w 374925"/>
              <a:gd name="connsiteY7" fmla="*/ 148991 h 545345"/>
              <a:gd name="connsiteX8" fmla="*/ 191596 w 374925"/>
              <a:gd name="connsiteY8" fmla="*/ 234201 h 545345"/>
              <a:gd name="connsiteX9" fmla="*/ 101273 w 374925"/>
              <a:gd name="connsiteY9" fmla="*/ 454044 h 545345"/>
              <a:gd name="connsiteX10" fmla="*/ 169442 w 374925"/>
              <a:gd name="connsiteY10" fmla="*/ 385876 h 545345"/>
              <a:gd name="connsiteX11" fmla="*/ 101273 w 374925"/>
              <a:gd name="connsiteY11" fmla="*/ 319412 h 545345"/>
              <a:gd name="connsiteX12" fmla="*/ 31401 w 374925"/>
              <a:gd name="connsiteY12" fmla="*/ 385876 h 545345"/>
              <a:gd name="connsiteX13" fmla="*/ 101273 w 374925"/>
              <a:gd name="connsiteY13" fmla="*/ 454044 h 545345"/>
              <a:gd name="connsiteX14" fmla="*/ 101273 w 374925"/>
              <a:gd name="connsiteY14" fmla="*/ 454044 h 545345"/>
              <a:gd name="connsiteX15" fmla="*/ 188188 w 374925"/>
              <a:gd name="connsiteY15" fmla="*/ 539254 h 545345"/>
              <a:gd name="connsiteX16" fmla="*/ 101273 w 374925"/>
              <a:gd name="connsiteY16" fmla="*/ 454044 h 545345"/>
              <a:gd name="connsiteX17" fmla="*/ 14359 w 374925"/>
              <a:gd name="connsiteY17" fmla="*/ 539254 h 545345"/>
              <a:gd name="connsiteX18" fmla="*/ 355200 w 374925"/>
              <a:gd name="connsiteY18" fmla="*/ 339862 h 545345"/>
              <a:gd name="connsiteX19" fmla="*/ 280215 w 374925"/>
              <a:gd name="connsiteY19" fmla="*/ 264877 h 545345"/>
              <a:gd name="connsiteX20" fmla="*/ 205230 w 374925"/>
              <a:gd name="connsiteY20" fmla="*/ 339862 h 5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925" h="545345">
                <a:moveTo>
                  <a:pt x="208638" y="82527"/>
                </a:moveTo>
                <a:cubicBezTo>
                  <a:pt x="208638" y="43330"/>
                  <a:pt x="241018" y="14359"/>
                  <a:pt x="278511" y="14359"/>
                </a:cubicBezTo>
                <a:cubicBezTo>
                  <a:pt x="316003" y="14359"/>
                  <a:pt x="348383" y="45034"/>
                  <a:pt x="348383" y="82527"/>
                </a:cubicBezTo>
                <a:cubicBezTo>
                  <a:pt x="348383" y="120020"/>
                  <a:pt x="316003" y="148991"/>
                  <a:pt x="278511" y="148991"/>
                </a:cubicBezTo>
                <a:cubicBezTo>
                  <a:pt x="241018" y="148991"/>
                  <a:pt x="208638" y="118315"/>
                  <a:pt x="208638" y="82527"/>
                </a:cubicBezTo>
                <a:lnTo>
                  <a:pt x="208638" y="82527"/>
                </a:lnTo>
                <a:close/>
                <a:moveTo>
                  <a:pt x="365425" y="234201"/>
                </a:moveTo>
                <a:cubicBezTo>
                  <a:pt x="365425" y="188188"/>
                  <a:pt x="327933" y="148991"/>
                  <a:pt x="278511" y="148991"/>
                </a:cubicBezTo>
                <a:cubicBezTo>
                  <a:pt x="229089" y="148991"/>
                  <a:pt x="191596" y="188188"/>
                  <a:pt x="191596" y="234201"/>
                </a:cubicBezTo>
                <a:moveTo>
                  <a:pt x="101273" y="454044"/>
                </a:moveTo>
                <a:cubicBezTo>
                  <a:pt x="138766" y="454044"/>
                  <a:pt x="169442" y="423368"/>
                  <a:pt x="169442" y="385876"/>
                </a:cubicBezTo>
                <a:cubicBezTo>
                  <a:pt x="169442" y="348383"/>
                  <a:pt x="138766" y="319412"/>
                  <a:pt x="101273" y="319412"/>
                </a:cubicBezTo>
                <a:cubicBezTo>
                  <a:pt x="63781" y="319412"/>
                  <a:pt x="31401" y="350087"/>
                  <a:pt x="31401" y="385876"/>
                </a:cubicBezTo>
                <a:cubicBezTo>
                  <a:pt x="31401" y="425072"/>
                  <a:pt x="63781" y="454044"/>
                  <a:pt x="101273" y="454044"/>
                </a:cubicBezTo>
                <a:lnTo>
                  <a:pt x="101273" y="454044"/>
                </a:lnTo>
                <a:close/>
                <a:moveTo>
                  <a:pt x="188188" y="539254"/>
                </a:moveTo>
                <a:cubicBezTo>
                  <a:pt x="188188" y="491536"/>
                  <a:pt x="148991" y="454044"/>
                  <a:pt x="101273" y="454044"/>
                </a:cubicBezTo>
                <a:cubicBezTo>
                  <a:pt x="53556" y="454044"/>
                  <a:pt x="14359" y="491536"/>
                  <a:pt x="14359" y="539254"/>
                </a:cubicBezTo>
                <a:moveTo>
                  <a:pt x="355200" y="339862"/>
                </a:moveTo>
                <a:cubicBezTo>
                  <a:pt x="280215" y="264877"/>
                  <a:pt x="280215" y="264877"/>
                  <a:pt x="280215" y="264877"/>
                </a:cubicBezTo>
                <a:cubicBezTo>
                  <a:pt x="205230" y="339862"/>
                  <a:pt x="205230" y="339862"/>
                  <a:pt x="205230" y="339862"/>
                </a:cubicBezTo>
              </a:path>
            </a:pathLst>
          </a:custGeom>
          <a:noFill/>
          <a:ln w="1587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E674A9C-5189-4498-825A-AA2B2566190F}"/>
              </a:ext>
            </a:extLst>
          </p:cNvPr>
          <p:cNvSpPr/>
          <p:nvPr/>
        </p:nvSpPr>
        <p:spPr>
          <a:xfrm>
            <a:off x="1400772" y="4963879"/>
            <a:ext cx="255631" cy="323799"/>
          </a:xfrm>
          <a:custGeom>
            <a:avLst/>
            <a:gdLst>
              <a:gd name="connsiteX0" fmla="*/ 213751 w 255631"/>
              <a:gd name="connsiteY0" fmla="*/ 94456 h 323799"/>
              <a:gd name="connsiteX1" fmla="*/ 212047 w 255631"/>
              <a:gd name="connsiteY1" fmla="*/ 137062 h 323799"/>
              <a:gd name="connsiteX2" fmla="*/ 172850 w 255631"/>
              <a:gd name="connsiteY2" fmla="*/ 184779 h 323799"/>
              <a:gd name="connsiteX3" fmla="*/ 92752 w 255631"/>
              <a:gd name="connsiteY3" fmla="*/ 184779 h 323799"/>
              <a:gd name="connsiteX4" fmla="*/ 55260 w 255631"/>
              <a:gd name="connsiteY4" fmla="*/ 196709 h 323799"/>
              <a:gd name="connsiteX5" fmla="*/ 38218 w 255631"/>
              <a:gd name="connsiteY5" fmla="*/ 234201 h 323799"/>
              <a:gd name="connsiteX6" fmla="*/ 38218 w 255631"/>
              <a:gd name="connsiteY6" fmla="*/ 242722 h 323799"/>
              <a:gd name="connsiteX7" fmla="*/ 242722 w 255631"/>
              <a:gd name="connsiteY7" fmla="*/ 123428 h 323799"/>
              <a:gd name="connsiteX8" fmla="*/ 213751 w 255631"/>
              <a:gd name="connsiteY8" fmla="*/ 94456 h 323799"/>
              <a:gd name="connsiteX9" fmla="*/ 184779 w 255631"/>
              <a:gd name="connsiteY9" fmla="*/ 123428 h 323799"/>
              <a:gd name="connsiteX10" fmla="*/ 14359 w 255631"/>
              <a:gd name="connsiteY10" fmla="*/ 297257 h 323799"/>
              <a:gd name="connsiteX11" fmla="*/ 39922 w 255631"/>
              <a:gd name="connsiteY11" fmla="*/ 322820 h 323799"/>
              <a:gd name="connsiteX12" fmla="*/ 65485 w 255631"/>
              <a:gd name="connsiteY12" fmla="*/ 297257 h 323799"/>
              <a:gd name="connsiteX13" fmla="*/ 38218 w 255631"/>
              <a:gd name="connsiteY13" fmla="*/ 271694 h 323799"/>
              <a:gd name="connsiteX14" fmla="*/ 14359 w 255631"/>
              <a:gd name="connsiteY14" fmla="*/ 297257 h 323799"/>
              <a:gd name="connsiteX15" fmla="*/ 14359 w 255631"/>
              <a:gd name="connsiteY15" fmla="*/ 297257 h 323799"/>
              <a:gd name="connsiteX16" fmla="*/ 193301 w 255631"/>
              <a:gd name="connsiteY16" fmla="*/ 39922 h 323799"/>
              <a:gd name="connsiteX17" fmla="*/ 218864 w 255631"/>
              <a:gd name="connsiteY17" fmla="*/ 65485 h 323799"/>
              <a:gd name="connsiteX18" fmla="*/ 242722 w 255631"/>
              <a:gd name="connsiteY18" fmla="*/ 39922 h 323799"/>
              <a:gd name="connsiteX19" fmla="*/ 217159 w 255631"/>
              <a:gd name="connsiteY19" fmla="*/ 14359 h 323799"/>
              <a:gd name="connsiteX20" fmla="*/ 193301 w 255631"/>
              <a:gd name="connsiteY20" fmla="*/ 39922 h 323799"/>
              <a:gd name="connsiteX21" fmla="*/ 193301 w 255631"/>
              <a:gd name="connsiteY21" fmla="*/ 39922 h 323799"/>
              <a:gd name="connsiteX22" fmla="*/ 77414 w 255631"/>
              <a:gd name="connsiteY22" fmla="*/ 106386 h 323799"/>
              <a:gd name="connsiteX23" fmla="*/ 126836 w 255631"/>
              <a:gd name="connsiteY23" fmla="*/ 155808 h 323799"/>
              <a:gd name="connsiteX24" fmla="*/ 128541 w 255631"/>
              <a:gd name="connsiteY24" fmla="*/ 106386 h 323799"/>
              <a:gd name="connsiteX25" fmla="*/ 77414 w 255631"/>
              <a:gd name="connsiteY25" fmla="*/ 155808 h 323799"/>
              <a:gd name="connsiteX26" fmla="*/ 195005 w 255631"/>
              <a:gd name="connsiteY26" fmla="*/ 208638 h 323799"/>
              <a:gd name="connsiteX27" fmla="*/ 244427 w 255631"/>
              <a:gd name="connsiteY27" fmla="*/ 258060 h 323799"/>
              <a:gd name="connsiteX28" fmla="*/ 244427 w 255631"/>
              <a:gd name="connsiteY28" fmla="*/ 208638 h 323799"/>
              <a:gd name="connsiteX29" fmla="*/ 195005 w 255631"/>
              <a:gd name="connsiteY29" fmla="*/ 258060 h 323799"/>
              <a:gd name="connsiteX30" fmla="*/ 102978 w 255631"/>
              <a:gd name="connsiteY30" fmla="*/ 230793 h 323799"/>
              <a:gd name="connsiteX31" fmla="*/ 152400 w 255631"/>
              <a:gd name="connsiteY31" fmla="*/ 280215 h 323799"/>
              <a:gd name="connsiteX32" fmla="*/ 152400 w 255631"/>
              <a:gd name="connsiteY32" fmla="*/ 230793 h 323799"/>
              <a:gd name="connsiteX33" fmla="*/ 102978 w 255631"/>
              <a:gd name="connsiteY33" fmla="*/ 280215 h 32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631" h="323799">
                <a:moveTo>
                  <a:pt x="213751" y="94456"/>
                </a:moveTo>
                <a:cubicBezTo>
                  <a:pt x="213751" y="94456"/>
                  <a:pt x="213751" y="113203"/>
                  <a:pt x="212047" y="137062"/>
                </a:cubicBezTo>
                <a:cubicBezTo>
                  <a:pt x="210343" y="183075"/>
                  <a:pt x="172850" y="184779"/>
                  <a:pt x="172850" y="184779"/>
                </a:cubicBezTo>
                <a:cubicBezTo>
                  <a:pt x="92752" y="184779"/>
                  <a:pt x="92752" y="184779"/>
                  <a:pt x="92752" y="184779"/>
                </a:cubicBezTo>
                <a:cubicBezTo>
                  <a:pt x="92752" y="184779"/>
                  <a:pt x="68893" y="184779"/>
                  <a:pt x="55260" y="196709"/>
                </a:cubicBezTo>
                <a:cubicBezTo>
                  <a:pt x="41626" y="208638"/>
                  <a:pt x="38218" y="223976"/>
                  <a:pt x="38218" y="234201"/>
                </a:cubicBezTo>
                <a:cubicBezTo>
                  <a:pt x="38218" y="242722"/>
                  <a:pt x="38218" y="242722"/>
                  <a:pt x="38218" y="242722"/>
                </a:cubicBezTo>
                <a:moveTo>
                  <a:pt x="242722" y="123428"/>
                </a:moveTo>
                <a:cubicBezTo>
                  <a:pt x="213751" y="94456"/>
                  <a:pt x="213751" y="94456"/>
                  <a:pt x="213751" y="94456"/>
                </a:cubicBezTo>
                <a:cubicBezTo>
                  <a:pt x="184779" y="123428"/>
                  <a:pt x="184779" y="123428"/>
                  <a:pt x="184779" y="123428"/>
                </a:cubicBezTo>
                <a:moveTo>
                  <a:pt x="14359" y="297257"/>
                </a:moveTo>
                <a:cubicBezTo>
                  <a:pt x="14359" y="310891"/>
                  <a:pt x="26288" y="322820"/>
                  <a:pt x="39922" y="322820"/>
                </a:cubicBezTo>
                <a:cubicBezTo>
                  <a:pt x="53556" y="322820"/>
                  <a:pt x="65485" y="310891"/>
                  <a:pt x="65485" y="297257"/>
                </a:cubicBezTo>
                <a:cubicBezTo>
                  <a:pt x="65485" y="283623"/>
                  <a:pt x="51851" y="271694"/>
                  <a:pt x="38218" y="271694"/>
                </a:cubicBezTo>
                <a:cubicBezTo>
                  <a:pt x="24584" y="271694"/>
                  <a:pt x="14359" y="283623"/>
                  <a:pt x="14359" y="297257"/>
                </a:cubicBezTo>
                <a:lnTo>
                  <a:pt x="14359" y="297257"/>
                </a:lnTo>
                <a:close/>
                <a:moveTo>
                  <a:pt x="193301" y="39922"/>
                </a:moveTo>
                <a:cubicBezTo>
                  <a:pt x="193301" y="53556"/>
                  <a:pt x="205230" y="65485"/>
                  <a:pt x="218864" y="65485"/>
                </a:cubicBezTo>
                <a:cubicBezTo>
                  <a:pt x="232497" y="65485"/>
                  <a:pt x="242722" y="53556"/>
                  <a:pt x="242722" y="39922"/>
                </a:cubicBezTo>
                <a:cubicBezTo>
                  <a:pt x="242722" y="26288"/>
                  <a:pt x="230793" y="14359"/>
                  <a:pt x="217159" y="14359"/>
                </a:cubicBezTo>
                <a:cubicBezTo>
                  <a:pt x="203526" y="14359"/>
                  <a:pt x="193301" y="26288"/>
                  <a:pt x="193301" y="39922"/>
                </a:cubicBezTo>
                <a:lnTo>
                  <a:pt x="193301" y="39922"/>
                </a:lnTo>
                <a:close/>
                <a:moveTo>
                  <a:pt x="77414" y="106386"/>
                </a:moveTo>
                <a:cubicBezTo>
                  <a:pt x="126836" y="155808"/>
                  <a:pt x="126836" y="155808"/>
                  <a:pt x="126836" y="155808"/>
                </a:cubicBezTo>
                <a:moveTo>
                  <a:pt x="128541" y="106386"/>
                </a:moveTo>
                <a:cubicBezTo>
                  <a:pt x="77414" y="155808"/>
                  <a:pt x="77414" y="155808"/>
                  <a:pt x="77414" y="155808"/>
                </a:cubicBezTo>
                <a:moveTo>
                  <a:pt x="195005" y="208638"/>
                </a:moveTo>
                <a:cubicBezTo>
                  <a:pt x="244427" y="258060"/>
                  <a:pt x="244427" y="258060"/>
                  <a:pt x="244427" y="258060"/>
                </a:cubicBezTo>
                <a:moveTo>
                  <a:pt x="244427" y="208638"/>
                </a:moveTo>
                <a:cubicBezTo>
                  <a:pt x="195005" y="258060"/>
                  <a:pt x="195005" y="258060"/>
                  <a:pt x="195005" y="258060"/>
                </a:cubicBezTo>
                <a:moveTo>
                  <a:pt x="102978" y="230793"/>
                </a:moveTo>
                <a:cubicBezTo>
                  <a:pt x="152400" y="280215"/>
                  <a:pt x="152400" y="280215"/>
                  <a:pt x="152400" y="280215"/>
                </a:cubicBezTo>
                <a:moveTo>
                  <a:pt x="152400" y="230793"/>
                </a:moveTo>
                <a:cubicBezTo>
                  <a:pt x="102978" y="280215"/>
                  <a:pt x="102978" y="280215"/>
                  <a:pt x="102978" y="280215"/>
                </a:cubicBezTo>
              </a:path>
            </a:pathLst>
          </a:custGeom>
          <a:noFill/>
          <a:ln w="1587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29B42B4F-4447-46B1-98A3-C246F04DC5EC}"/>
              </a:ext>
            </a:extLst>
          </p:cNvPr>
          <p:cNvGrpSpPr/>
          <p:nvPr/>
        </p:nvGrpSpPr>
        <p:grpSpPr>
          <a:xfrm>
            <a:off x="2343674" y="4965692"/>
            <a:ext cx="800428" cy="599961"/>
            <a:chOff x="3085783" y="2422398"/>
            <a:chExt cx="1069989" cy="802011"/>
          </a:xfrm>
        </p:grpSpPr>
        <p:sp>
          <p:nvSpPr>
            <p:cNvPr id="182" name="server">
              <a:extLst>
                <a:ext uri="{FF2B5EF4-FFF2-40B4-BE49-F238E27FC236}">
                  <a16:creationId xmlns:a16="http://schemas.microsoft.com/office/drawing/2014/main" id="{83B8A4F3-27D6-4435-9720-13241C785568}"/>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monitor">
              <a:extLst>
                <a:ext uri="{FF2B5EF4-FFF2-40B4-BE49-F238E27FC236}">
                  <a16:creationId xmlns:a16="http://schemas.microsoft.com/office/drawing/2014/main" id="{CBCB6B79-EFD3-4EF0-8D91-E27840A5D11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binary">
              <a:extLst>
                <a:ext uri="{FF2B5EF4-FFF2-40B4-BE49-F238E27FC236}">
                  <a16:creationId xmlns:a16="http://schemas.microsoft.com/office/drawing/2014/main" id="{CA742F8D-7141-4547-B545-8DB53F22B983}"/>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CD9EC658-E7A1-44E1-A141-B9D21590B8CA}"/>
              </a:ext>
            </a:extLst>
          </p:cNvPr>
          <p:cNvSpPr/>
          <p:nvPr/>
        </p:nvSpPr>
        <p:spPr bwMode="auto">
          <a:xfrm>
            <a:off x="3090363" y="3335892"/>
            <a:ext cx="5578840"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Shield_EA18">
            <a:extLst>
              <a:ext uri="{FF2B5EF4-FFF2-40B4-BE49-F238E27FC236}">
                <a16:creationId xmlns:a16="http://schemas.microsoft.com/office/drawing/2014/main" id="{FAF39191-9419-490B-8E74-7A062F6AD6A0}"/>
              </a:ext>
            </a:extLst>
          </p:cNvPr>
          <p:cNvSpPr>
            <a:spLocks noChangeAspect="1"/>
          </p:cNvSpPr>
          <p:nvPr/>
        </p:nvSpPr>
        <p:spPr bwMode="auto">
          <a:xfrm>
            <a:off x="2952374" y="5284579"/>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6D8CC1BE-8B87-47CB-9157-AE0EDB9A0DF3}"/>
              </a:ext>
            </a:extLst>
          </p:cNvPr>
          <p:cNvGrpSpPr/>
          <p:nvPr/>
        </p:nvGrpSpPr>
        <p:grpSpPr>
          <a:xfrm>
            <a:off x="6096000" y="5055593"/>
            <a:ext cx="1021053" cy="510060"/>
            <a:chOff x="6485702" y="5125103"/>
            <a:chExt cx="1021053" cy="510060"/>
          </a:xfrm>
        </p:grpSpPr>
        <p:sp>
          <p:nvSpPr>
            <p:cNvPr id="149" name="Tablet_E70A">
              <a:extLst>
                <a:ext uri="{FF2B5EF4-FFF2-40B4-BE49-F238E27FC236}">
                  <a16:creationId xmlns:a16="http://schemas.microsoft.com/office/drawing/2014/main" id="{D000E876-14CC-4BC1-B8AD-2B859A9A4240}"/>
                </a:ext>
              </a:extLst>
            </p:cNvPr>
            <p:cNvSpPr>
              <a:spLocks noChangeAspect="1" noEditPoints="1"/>
            </p:cNvSpPr>
            <p:nvPr/>
          </p:nvSpPr>
          <p:spPr bwMode="auto">
            <a:xfrm>
              <a:off x="6485702" y="5217743"/>
              <a:ext cx="435738" cy="31987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Laptop_E770">
              <a:extLst>
                <a:ext uri="{FF2B5EF4-FFF2-40B4-BE49-F238E27FC236}">
                  <a16:creationId xmlns:a16="http://schemas.microsoft.com/office/drawing/2014/main" id="{0A33D3BB-5B14-4233-AE0C-029AB0737EED}"/>
                </a:ext>
              </a:extLst>
            </p:cNvPr>
            <p:cNvSpPr>
              <a:spLocks noChangeAspect="1" noEditPoints="1"/>
            </p:cNvSpPr>
            <p:nvPr/>
          </p:nvSpPr>
          <p:spPr bwMode="auto">
            <a:xfrm>
              <a:off x="6742365" y="5125103"/>
              <a:ext cx="764390" cy="5100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CellPhone_E8EA">
              <a:extLst>
                <a:ext uri="{FF2B5EF4-FFF2-40B4-BE49-F238E27FC236}">
                  <a16:creationId xmlns:a16="http://schemas.microsoft.com/office/drawing/2014/main" id="{B8BC369D-5B95-4884-A9D8-684A22283734}"/>
                </a:ext>
              </a:extLst>
            </p:cNvPr>
            <p:cNvSpPr>
              <a:spLocks noChangeAspect="1" noEditPoints="1"/>
            </p:cNvSpPr>
            <p:nvPr/>
          </p:nvSpPr>
          <p:spPr bwMode="auto">
            <a:xfrm>
              <a:off x="7323842" y="5329268"/>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globe_2">
              <a:extLst>
                <a:ext uri="{FF2B5EF4-FFF2-40B4-BE49-F238E27FC236}">
                  <a16:creationId xmlns:a16="http://schemas.microsoft.com/office/drawing/2014/main" id="{799683E6-FC57-4EC0-BDBE-407C5AF8F14D}"/>
                </a:ext>
              </a:extLst>
            </p:cNvPr>
            <p:cNvSpPr>
              <a:spLocks noChangeAspect="1" noEditPoints="1"/>
            </p:cNvSpPr>
            <p:nvPr/>
          </p:nvSpPr>
          <p:spPr bwMode="auto">
            <a:xfrm>
              <a:off x="6986229" y="5166152"/>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1C530CEA-08D5-48CE-9B80-E9C3D80E1259}"/>
              </a:ext>
            </a:extLst>
          </p:cNvPr>
          <p:cNvGrpSpPr/>
          <p:nvPr/>
        </p:nvGrpSpPr>
        <p:grpSpPr>
          <a:xfrm>
            <a:off x="7233288" y="4513814"/>
            <a:ext cx="694140" cy="1051839"/>
            <a:chOff x="9585433" y="1937896"/>
            <a:chExt cx="694140" cy="1051839"/>
          </a:xfrm>
        </p:grpSpPr>
        <p:grpSp>
          <p:nvGrpSpPr>
            <p:cNvPr id="157" name="Group 156">
              <a:extLst>
                <a:ext uri="{FF2B5EF4-FFF2-40B4-BE49-F238E27FC236}">
                  <a16:creationId xmlns:a16="http://schemas.microsoft.com/office/drawing/2014/main" id="{88787ADA-29FC-4F2D-914F-0EB50DE8E3B5}"/>
                </a:ext>
              </a:extLst>
            </p:cNvPr>
            <p:cNvGrpSpPr/>
            <p:nvPr/>
          </p:nvGrpSpPr>
          <p:grpSpPr>
            <a:xfrm>
              <a:off x="9585433" y="2180306"/>
              <a:ext cx="694140" cy="809429"/>
              <a:chOff x="1926886" y="2103955"/>
              <a:chExt cx="691734" cy="806623"/>
            </a:xfrm>
          </p:grpSpPr>
          <p:pic>
            <p:nvPicPr>
              <p:cNvPr id="160" name="Graphic 159">
                <a:extLst>
                  <a:ext uri="{FF2B5EF4-FFF2-40B4-BE49-F238E27FC236}">
                    <a16:creationId xmlns:a16="http://schemas.microsoft.com/office/drawing/2014/main" id="{E930E612-494D-4337-B10C-74EB39208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161" name="Freeform 5">
                <a:extLst>
                  <a:ext uri="{FF2B5EF4-FFF2-40B4-BE49-F238E27FC236}">
                    <a16:creationId xmlns:a16="http://schemas.microsoft.com/office/drawing/2014/main" id="{08A92AD1-4B50-4ABD-BB25-1A5D989C014F}"/>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8">
                <a:extLst>
                  <a:ext uri="{FF2B5EF4-FFF2-40B4-BE49-F238E27FC236}">
                    <a16:creationId xmlns:a16="http://schemas.microsoft.com/office/drawing/2014/main" id="{FE318F10-424B-41D7-8061-EEE88601E40F}"/>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9">
                <a:extLst>
                  <a:ext uri="{FF2B5EF4-FFF2-40B4-BE49-F238E27FC236}">
                    <a16:creationId xmlns:a16="http://schemas.microsoft.com/office/drawing/2014/main" id="{4182AF3D-B81B-411D-B581-00EF504456B8}"/>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CBB13B67-E07D-4C4D-88C0-E80858B9E59A}"/>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11">
                <a:extLst>
                  <a:ext uri="{FF2B5EF4-FFF2-40B4-BE49-F238E27FC236}">
                    <a16:creationId xmlns:a16="http://schemas.microsoft.com/office/drawing/2014/main" id="{ADC0B8E1-185C-4169-84DC-1098840BD18C}"/>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8" name="baloon">
              <a:extLst>
                <a:ext uri="{FF2B5EF4-FFF2-40B4-BE49-F238E27FC236}">
                  <a16:creationId xmlns:a16="http://schemas.microsoft.com/office/drawing/2014/main" id="{A89FC762-C6DB-42FE-8C63-045C0497CBCF}"/>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9" name="Graphic 158">
              <a:extLst>
                <a:ext uri="{FF2B5EF4-FFF2-40B4-BE49-F238E27FC236}">
                  <a16:creationId xmlns:a16="http://schemas.microsoft.com/office/drawing/2014/main" id="{5D17C296-1B43-44A9-937E-B349A1FCA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53654" y="1937896"/>
              <a:ext cx="168822" cy="363617"/>
            </a:xfrm>
            <a:prstGeom prst="rect">
              <a:avLst/>
            </a:prstGeom>
          </p:spPr>
        </p:pic>
      </p:grpSp>
      <p:sp>
        <p:nvSpPr>
          <p:cNvPr id="156" name="TextBox 155">
            <a:extLst>
              <a:ext uri="{FF2B5EF4-FFF2-40B4-BE49-F238E27FC236}">
                <a16:creationId xmlns:a16="http://schemas.microsoft.com/office/drawing/2014/main" id="{A2014307-5032-403E-AEAB-3C51D181BA1A}"/>
              </a:ext>
            </a:extLst>
          </p:cNvPr>
          <p:cNvSpPr txBox="1"/>
          <p:nvPr/>
        </p:nvSpPr>
        <p:spPr>
          <a:xfrm>
            <a:off x="6186465" y="5642647"/>
            <a:ext cx="18826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 / Production</a:t>
            </a:r>
          </a:p>
        </p:txBody>
      </p:sp>
      <p:sp>
        <p:nvSpPr>
          <p:cNvPr id="154" name="Oval 153">
            <a:extLst>
              <a:ext uri="{FF2B5EF4-FFF2-40B4-BE49-F238E27FC236}">
                <a16:creationId xmlns:a16="http://schemas.microsoft.com/office/drawing/2014/main" id="{0154D02F-ACC9-4DD7-8D23-6396BD9F521F}"/>
              </a:ext>
            </a:extLst>
          </p:cNvPr>
          <p:cNvSpPr/>
          <p:nvPr/>
        </p:nvSpPr>
        <p:spPr bwMode="auto">
          <a:xfrm>
            <a:off x="7074630" y="5967738"/>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Shield_EA18">
            <a:extLst>
              <a:ext uri="{FF2B5EF4-FFF2-40B4-BE49-F238E27FC236}">
                <a16:creationId xmlns:a16="http://schemas.microsoft.com/office/drawing/2014/main" id="{56A401AB-E18D-46E7-BE98-DDD6A7C18E0C}"/>
              </a:ext>
            </a:extLst>
          </p:cNvPr>
          <p:cNvSpPr>
            <a:spLocks noChangeAspect="1"/>
          </p:cNvSpPr>
          <p:nvPr/>
        </p:nvSpPr>
        <p:spPr bwMode="auto">
          <a:xfrm>
            <a:off x="6550790" y="5161132"/>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Shield_EA18">
            <a:extLst>
              <a:ext uri="{FF2B5EF4-FFF2-40B4-BE49-F238E27FC236}">
                <a16:creationId xmlns:a16="http://schemas.microsoft.com/office/drawing/2014/main" id="{0645E636-B59C-4C1B-8DFA-4FAB2B98015E}"/>
              </a:ext>
            </a:extLst>
          </p:cNvPr>
          <p:cNvSpPr>
            <a:spLocks noChangeAspect="1"/>
          </p:cNvSpPr>
          <p:nvPr/>
        </p:nvSpPr>
        <p:spPr bwMode="auto">
          <a:xfrm rot="222149">
            <a:off x="7423894" y="5303796"/>
            <a:ext cx="125018"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a:scene3d>
            <a:camera prst="isometricOffAxis2Left"/>
            <a:lightRig rig="threePt" dir="t"/>
          </a:scene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EE4926E8-C124-480C-962D-CCAF6A0DBD0F}"/>
              </a:ext>
            </a:extLst>
          </p:cNvPr>
          <p:cNvCxnSpPr>
            <a:cxnSpLocks/>
            <a:stCxn id="69" idx="2"/>
          </p:cNvCxnSpPr>
          <p:nvPr/>
        </p:nvCxnSpPr>
        <p:spPr>
          <a:xfrm>
            <a:off x="6478000" y="3215923"/>
            <a:ext cx="0" cy="120489"/>
          </a:xfrm>
          <a:prstGeom prst="line">
            <a:avLst/>
          </a:prstGeom>
          <a:ln w="34925">
            <a:solidFill>
              <a:schemeClr val="accent3"/>
            </a:solidFill>
            <a:headEnd type="none"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C1FFF0-499F-4584-815F-1A91F50E50D5}"/>
              </a:ext>
            </a:extLst>
          </p:cNvPr>
          <p:cNvCxnSpPr>
            <a:cxnSpLocks/>
          </p:cNvCxnSpPr>
          <p:nvPr/>
        </p:nvCxnSpPr>
        <p:spPr>
          <a:xfrm>
            <a:off x="3231356" y="5428310"/>
            <a:ext cx="2788920" cy="0"/>
          </a:xfrm>
          <a:prstGeom prst="line">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1" name="TextBox 140">
            <a:extLst>
              <a:ext uri="{FF2B5EF4-FFF2-40B4-BE49-F238E27FC236}">
                <a16:creationId xmlns:a16="http://schemas.microsoft.com/office/drawing/2014/main" id="{AAC0B6D7-8363-45F4-A62D-AA383CAF2232}"/>
              </a:ext>
            </a:extLst>
          </p:cNvPr>
          <p:cNvSpPr txBox="1"/>
          <p:nvPr/>
        </p:nvSpPr>
        <p:spPr>
          <a:xfrm>
            <a:off x="3663630" y="5286525"/>
            <a:ext cx="1953204" cy="2835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Embedding security expertise and dynamic + static testing in process required for success</a:t>
            </a:r>
          </a:p>
        </p:txBody>
      </p:sp>
      <p:sp>
        <p:nvSpPr>
          <p:cNvPr id="5" name="TextBox 4">
            <a:extLst>
              <a:ext uri="{FF2B5EF4-FFF2-40B4-BE49-F238E27FC236}">
                <a16:creationId xmlns:a16="http://schemas.microsoft.com/office/drawing/2014/main" id="{62FDC411-D54D-4BEF-906E-DD75B79CB6EC}"/>
              </a:ext>
            </a:extLst>
          </p:cNvPr>
          <p:cNvSpPr txBox="1"/>
          <p:nvPr/>
        </p:nvSpPr>
        <p:spPr>
          <a:xfrm>
            <a:off x="5154621" y="3518756"/>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103" name="TextBox 102">
            <a:extLst>
              <a:ext uri="{FF2B5EF4-FFF2-40B4-BE49-F238E27FC236}">
                <a16:creationId xmlns:a16="http://schemas.microsoft.com/office/drawing/2014/main" id="{85590B71-53CE-45C8-8C65-EEE030E3DBDA}"/>
              </a:ext>
            </a:extLst>
          </p:cNvPr>
          <p:cNvSpPr txBox="1"/>
          <p:nvPr/>
        </p:nvSpPr>
        <p:spPr>
          <a:xfrm>
            <a:off x="4737805" y="6181811"/>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6" name="Rectangle 5">
            <a:extLst>
              <a:ext uri="{FF2B5EF4-FFF2-40B4-BE49-F238E27FC236}">
                <a16:creationId xmlns:a16="http://schemas.microsoft.com/office/drawing/2014/main" id="{C5B5A59B-034C-4CE3-8ADC-8DF410CE8142}"/>
              </a:ext>
            </a:extLst>
          </p:cNvPr>
          <p:cNvSpPr/>
          <p:nvPr/>
        </p:nvSpPr>
        <p:spPr bwMode="auto">
          <a:xfrm>
            <a:off x="2462213" y="4096035"/>
            <a:ext cx="4231566" cy="369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Quality and Security risk mitigated by rapidly release of fixes</a:t>
            </a:r>
          </a:p>
        </p:txBody>
      </p:sp>
      <mc:AlternateContent xmlns:mc="http://schemas.openxmlformats.org/markup-compatibility/2006" xmlns:pslz="http://schemas.microsoft.com/office/powerpoint/2016/slidezoom">
        <mc:Choice Requires="pslz">
          <p:graphicFrame>
            <p:nvGraphicFramePr>
              <p:cNvPr id="109" name="Slide Zoom 108">
                <a:extLst>
                  <a:ext uri="{FF2B5EF4-FFF2-40B4-BE49-F238E27FC236}">
                    <a16:creationId xmlns:a16="http://schemas.microsoft.com/office/drawing/2014/main" id="{48D6FED4-69E0-4A48-B1A2-47803AEF9D7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9" name="Slide Zoom 108">
                <a:extLst>
                  <a:ext uri="{FF2B5EF4-FFF2-40B4-BE49-F238E27FC236}">
                    <a16:creationId xmlns:a16="http://schemas.microsoft.com/office/drawing/2014/main" id="{48D6FED4-69E0-4A48-B1A2-47803AEF9D79}"/>
                  </a:ext>
                </a:extLst>
              </p:cNvPr>
              <p:cNvPicPr>
                <a:picLocks noGrp="1" noRot="1" noChangeAspect="1" noMove="1" noResize="1" noEditPoints="1" noAdjustHandles="1" noChangeArrowheads="1" noChangeShapeType="1"/>
              </p:cNvPicPr>
              <p:nvPr/>
            </p:nvPicPr>
            <p:blipFill>
              <a:blip r:embed="rId10"/>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14" name="TextBox 113">
            <a:extLst>
              <a:ext uri="{FF2B5EF4-FFF2-40B4-BE49-F238E27FC236}">
                <a16:creationId xmlns:a16="http://schemas.microsoft.com/office/drawing/2014/main" id="{181D1EB9-2C87-4A15-9665-8B6DCE88F52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15" name="arrow_15_bidi">
            <a:extLst>
              <a:ext uri="{FF2B5EF4-FFF2-40B4-BE49-F238E27FC236}">
                <a16:creationId xmlns:a16="http://schemas.microsoft.com/office/drawing/2014/main" id="{496DF0CD-FF3E-4BF0-8DEF-581B406DF7CF}"/>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28320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799;p520">
            <a:extLst>
              <a:ext uri="{FF2B5EF4-FFF2-40B4-BE49-F238E27FC236}">
                <a16:creationId xmlns:a16="http://schemas.microsoft.com/office/drawing/2014/main" id="{CED5989A-AD37-45EF-A027-00B559AC5B0E}"/>
              </a:ext>
            </a:extLst>
          </p:cNvPr>
          <p:cNvSpPr txBox="1">
            <a:spLocks/>
          </p:cNvSpPr>
          <p:nvPr/>
        </p:nvSpPr>
        <p:spPr>
          <a:xfrm>
            <a:off x="588263" y="486527"/>
            <a:ext cx="5784544" cy="492443"/>
          </a:xfrm>
          <a:prstGeom prst="rect">
            <a:avLst/>
          </a:prstGeom>
        </p:spPr>
        <p:txBody>
          <a:bodyPr spcFirstLastPara="1" wrap="square" lIns="25400" tIns="25400" rIns="25400" bIns="25400" anchor="t" anchorCtr="0">
            <a:no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Securing DevOps:</a:t>
            </a:r>
            <a:br>
              <a:rPr lang="en-US"/>
            </a:br>
            <a:r>
              <a:rPr lang="en-US" sz="2800"/>
              <a:t>Integrate security into the process</a:t>
            </a:r>
            <a:endParaRPr lang="en-US"/>
          </a:p>
        </p:txBody>
      </p:sp>
      <p:sp>
        <p:nvSpPr>
          <p:cNvPr id="15" name="Freeform 16">
            <a:extLst>
              <a:ext uri="{FF2B5EF4-FFF2-40B4-BE49-F238E27FC236}">
                <a16:creationId xmlns:a16="http://schemas.microsoft.com/office/drawing/2014/main" id="{763F0BD3-CADE-490B-9421-6E3D28CD9B92}"/>
              </a:ext>
            </a:extLst>
          </p:cNvPr>
          <p:cNvSpPr>
            <a:spLocks/>
          </p:cNvSpPr>
          <p:nvPr/>
        </p:nvSpPr>
        <p:spPr bwMode="auto">
          <a:xfrm>
            <a:off x="8566835" y="3680942"/>
            <a:ext cx="2413412" cy="1831866"/>
          </a:xfrm>
          <a:custGeom>
            <a:avLst/>
            <a:gdLst>
              <a:gd name="T0" fmla="*/ 568 w 568"/>
              <a:gd name="T1" fmla="*/ 0 h 431"/>
              <a:gd name="T2" fmla="*/ 507 w 568"/>
              <a:gd name="T3" fmla="*/ 38 h 431"/>
              <a:gd name="T4" fmla="*/ 493 w 568"/>
              <a:gd name="T5" fmla="*/ 41 h 431"/>
              <a:gd name="T6" fmla="*/ 479 w 568"/>
              <a:gd name="T7" fmla="*/ 37 h 431"/>
              <a:gd name="T8" fmla="*/ 435 w 568"/>
              <a:gd name="T9" fmla="*/ 8 h 431"/>
              <a:gd name="T10" fmla="*/ 80 w 568"/>
              <a:gd name="T11" fmla="*/ 300 h 431"/>
              <a:gd name="T12" fmla="*/ 37 w 568"/>
              <a:gd name="T13" fmla="*/ 298 h 431"/>
              <a:gd name="T14" fmla="*/ 1 w 568"/>
              <a:gd name="T15" fmla="*/ 354 h 431"/>
              <a:gd name="T16" fmla="*/ 1 w 568"/>
              <a:gd name="T17" fmla="*/ 357 h 431"/>
              <a:gd name="T18" fmla="*/ 45 w 568"/>
              <a:gd name="T19" fmla="*/ 430 h 431"/>
              <a:gd name="T20" fmla="*/ 80 w 568"/>
              <a:gd name="T21" fmla="*/ 431 h 431"/>
              <a:gd name="T22" fmla="*/ 568 w 56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431">
                <a:moveTo>
                  <a:pt x="568" y="0"/>
                </a:moveTo>
                <a:cubicBezTo>
                  <a:pt x="507" y="38"/>
                  <a:pt x="507" y="38"/>
                  <a:pt x="507" y="38"/>
                </a:cubicBezTo>
                <a:cubicBezTo>
                  <a:pt x="503" y="40"/>
                  <a:pt x="498" y="41"/>
                  <a:pt x="493" y="41"/>
                </a:cubicBezTo>
                <a:cubicBezTo>
                  <a:pt x="488" y="41"/>
                  <a:pt x="483" y="40"/>
                  <a:pt x="479" y="37"/>
                </a:cubicBezTo>
                <a:cubicBezTo>
                  <a:pt x="435" y="8"/>
                  <a:pt x="435" y="8"/>
                  <a:pt x="435" y="8"/>
                </a:cubicBezTo>
                <a:cubicBezTo>
                  <a:pt x="402" y="175"/>
                  <a:pt x="256" y="300"/>
                  <a:pt x="80" y="300"/>
                </a:cubicBezTo>
                <a:cubicBezTo>
                  <a:pt x="65" y="300"/>
                  <a:pt x="51" y="299"/>
                  <a:pt x="37" y="298"/>
                </a:cubicBezTo>
                <a:cubicBezTo>
                  <a:pt x="1" y="354"/>
                  <a:pt x="1" y="354"/>
                  <a:pt x="1" y="354"/>
                </a:cubicBezTo>
                <a:cubicBezTo>
                  <a:pt x="0" y="355"/>
                  <a:pt x="0" y="356"/>
                  <a:pt x="1" y="357"/>
                </a:cubicBezTo>
                <a:cubicBezTo>
                  <a:pt x="45" y="430"/>
                  <a:pt x="45" y="430"/>
                  <a:pt x="45" y="430"/>
                </a:cubicBezTo>
                <a:cubicBezTo>
                  <a:pt x="57" y="431"/>
                  <a:pt x="68" y="431"/>
                  <a:pt x="80" y="431"/>
                </a:cubicBezTo>
                <a:cubicBezTo>
                  <a:pt x="331" y="431"/>
                  <a:pt x="538" y="243"/>
                  <a:pt x="568" y="0"/>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6" name="Freeform 17">
            <a:extLst>
              <a:ext uri="{FF2B5EF4-FFF2-40B4-BE49-F238E27FC236}">
                <a16:creationId xmlns:a16="http://schemas.microsoft.com/office/drawing/2014/main" id="{7AB997BA-C82C-411D-8A36-4E6B648D5A76}"/>
              </a:ext>
            </a:extLst>
          </p:cNvPr>
          <p:cNvSpPr>
            <a:spLocks/>
          </p:cNvSpPr>
          <p:nvPr/>
        </p:nvSpPr>
        <p:spPr bwMode="auto">
          <a:xfrm>
            <a:off x="9175519" y="1348946"/>
            <a:ext cx="1822174" cy="2409533"/>
          </a:xfrm>
          <a:custGeom>
            <a:avLst/>
            <a:gdLst>
              <a:gd name="T0" fmla="*/ 35 w 429"/>
              <a:gd name="T1" fmla="*/ 86 h 567"/>
              <a:gd name="T2" fmla="*/ 4 w 429"/>
              <a:gd name="T3" fmla="*/ 133 h 567"/>
              <a:gd name="T4" fmla="*/ 298 w 429"/>
              <a:gd name="T5" fmla="*/ 488 h 567"/>
              <a:gd name="T6" fmla="*/ 296 w 429"/>
              <a:gd name="T7" fmla="*/ 531 h 567"/>
              <a:gd name="T8" fmla="*/ 349 w 429"/>
              <a:gd name="T9" fmla="*/ 566 h 567"/>
              <a:gd name="T10" fmla="*/ 352 w 429"/>
              <a:gd name="T11" fmla="*/ 566 h 567"/>
              <a:gd name="T12" fmla="*/ 428 w 429"/>
              <a:gd name="T13" fmla="*/ 519 h 567"/>
              <a:gd name="T14" fmla="*/ 429 w 429"/>
              <a:gd name="T15" fmla="*/ 488 h 567"/>
              <a:gd name="T16" fmla="*/ 0 w 429"/>
              <a:gd name="T17" fmla="*/ 0 h 567"/>
              <a:gd name="T18" fmla="*/ 35 w 429"/>
              <a:gd name="T19" fmla="*/ 57 h 567"/>
              <a:gd name="T20" fmla="*/ 35 w 429"/>
              <a:gd name="T21" fmla="*/ 8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567">
                <a:moveTo>
                  <a:pt x="35" y="86"/>
                </a:moveTo>
                <a:cubicBezTo>
                  <a:pt x="4" y="133"/>
                  <a:pt x="4" y="133"/>
                  <a:pt x="4" y="133"/>
                </a:cubicBezTo>
                <a:cubicBezTo>
                  <a:pt x="172" y="164"/>
                  <a:pt x="298" y="311"/>
                  <a:pt x="298" y="488"/>
                </a:cubicBezTo>
                <a:cubicBezTo>
                  <a:pt x="298" y="503"/>
                  <a:pt x="297" y="517"/>
                  <a:pt x="296" y="531"/>
                </a:cubicBezTo>
                <a:cubicBezTo>
                  <a:pt x="349" y="566"/>
                  <a:pt x="349" y="566"/>
                  <a:pt x="349" y="566"/>
                </a:cubicBezTo>
                <a:cubicBezTo>
                  <a:pt x="350" y="567"/>
                  <a:pt x="351" y="567"/>
                  <a:pt x="352" y="566"/>
                </a:cubicBezTo>
                <a:cubicBezTo>
                  <a:pt x="428" y="519"/>
                  <a:pt x="428" y="519"/>
                  <a:pt x="428" y="519"/>
                </a:cubicBezTo>
                <a:cubicBezTo>
                  <a:pt x="429" y="509"/>
                  <a:pt x="429" y="499"/>
                  <a:pt x="429" y="488"/>
                </a:cubicBezTo>
                <a:cubicBezTo>
                  <a:pt x="429" y="238"/>
                  <a:pt x="242" y="31"/>
                  <a:pt x="0" y="0"/>
                </a:cubicBezTo>
                <a:cubicBezTo>
                  <a:pt x="35" y="57"/>
                  <a:pt x="35" y="57"/>
                  <a:pt x="35" y="57"/>
                </a:cubicBezTo>
                <a:cubicBezTo>
                  <a:pt x="41" y="66"/>
                  <a:pt x="41" y="77"/>
                  <a:pt x="35" y="8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7" name="Freeform 18">
            <a:extLst>
              <a:ext uri="{FF2B5EF4-FFF2-40B4-BE49-F238E27FC236}">
                <a16:creationId xmlns:a16="http://schemas.microsoft.com/office/drawing/2014/main" id="{014627D7-654B-4EAE-927C-0ED65DFDE9E8}"/>
              </a:ext>
            </a:extLst>
          </p:cNvPr>
          <p:cNvSpPr>
            <a:spLocks/>
          </p:cNvSpPr>
          <p:nvPr/>
        </p:nvSpPr>
        <p:spPr bwMode="auto">
          <a:xfrm>
            <a:off x="6833831" y="1331501"/>
            <a:ext cx="2405658" cy="1826051"/>
          </a:xfrm>
          <a:custGeom>
            <a:avLst/>
            <a:gdLst>
              <a:gd name="T0" fmla="*/ 84 w 566"/>
              <a:gd name="T1" fmla="*/ 396 h 430"/>
              <a:gd name="T2" fmla="*/ 132 w 566"/>
              <a:gd name="T3" fmla="*/ 427 h 430"/>
              <a:gd name="T4" fmla="*/ 488 w 566"/>
              <a:gd name="T5" fmla="*/ 131 h 430"/>
              <a:gd name="T6" fmla="*/ 529 w 566"/>
              <a:gd name="T7" fmla="*/ 133 h 430"/>
              <a:gd name="T8" fmla="*/ 566 w 566"/>
              <a:gd name="T9" fmla="*/ 76 h 430"/>
              <a:gd name="T10" fmla="*/ 566 w 566"/>
              <a:gd name="T11" fmla="*/ 74 h 430"/>
              <a:gd name="T12" fmla="*/ 521 w 566"/>
              <a:gd name="T13" fmla="*/ 1 h 430"/>
              <a:gd name="T14" fmla="*/ 488 w 566"/>
              <a:gd name="T15" fmla="*/ 0 h 430"/>
              <a:gd name="T16" fmla="*/ 0 w 566"/>
              <a:gd name="T17" fmla="*/ 430 h 430"/>
              <a:gd name="T18" fmla="*/ 55 w 566"/>
              <a:gd name="T19" fmla="*/ 395 h 430"/>
              <a:gd name="T20" fmla="*/ 84 w 566"/>
              <a:gd name="T21" fmla="*/ 39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30">
                <a:moveTo>
                  <a:pt x="84" y="396"/>
                </a:moveTo>
                <a:cubicBezTo>
                  <a:pt x="132" y="427"/>
                  <a:pt x="132" y="427"/>
                  <a:pt x="132" y="427"/>
                </a:cubicBezTo>
                <a:cubicBezTo>
                  <a:pt x="163" y="259"/>
                  <a:pt x="310" y="131"/>
                  <a:pt x="488" y="131"/>
                </a:cubicBezTo>
                <a:cubicBezTo>
                  <a:pt x="502" y="131"/>
                  <a:pt x="516" y="131"/>
                  <a:pt x="529" y="133"/>
                </a:cubicBezTo>
                <a:cubicBezTo>
                  <a:pt x="566" y="76"/>
                  <a:pt x="566" y="76"/>
                  <a:pt x="566" y="76"/>
                </a:cubicBezTo>
                <a:cubicBezTo>
                  <a:pt x="566" y="76"/>
                  <a:pt x="566" y="75"/>
                  <a:pt x="566" y="74"/>
                </a:cubicBezTo>
                <a:cubicBezTo>
                  <a:pt x="521" y="1"/>
                  <a:pt x="521" y="1"/>
                  <a:pt x="521" y="1"/>
                </a:cubicBezTo>
                <a:cubicBezTo>
                  <a:pt x="510" y="0"/>
                  <a:pt x="499" y="0"/>
                  <a:pt x="488" y="0"/>
                </a:cubicBezTo>
                <a:cubicBezTo>
                  <a:pt x="237" y="0"/>
                  <a:pt x="30" y="188"/>
                  <a:pt x="0" y="430"/>
                </a:cubicBezTo>
                <a:cubicBezTo>
                  <a:pt x="55" y="395"/>
                  <a:pt x="55" y="395"/>
                  <a:pt x="55" y="395"/>
                </a:cubicBezTo>
                <a:cubicBezTo>
                  <a:pt x="64" y="390"/>
                  <a:pt x="75" y="390"/>
                  <a:pt x="84" y="39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8" name="Freeform 19">
            <a:extLst>
              <a:ext uri="{FF2B5EF4-FFF2-40B4-BE49-F238E27FC236}">
                <a16:creationId xmlns:a16="http://schemas.microsoft.com/office/drawing/2014/main" id="{06FF8FDA-5870-4FC3-A00A-ECA1558069B9}"/>
              </a:ext>
            </a:extLst>
          </p:cNvPr>
          <p:cNvSpPr>
            <a:spLocks/>
          </p:cNvSpPr>
          <p:nvPr/>
        </p:nvSpPr>
        <p:spPr bwMode="auto">
          <a:xfrm>
            <a:off x="6816384" y="3095520"/>
            <a:ext cx="1814420" cy="2399841"/>
          </a:xfrm>
          <a:custGeom>
            <a:avLst/>
            <a:gdLst>
              <a:gd name="T0" fmla="*/ 392 w 427"/>
              <a:gd name="T1" fmla="*/ 479 h 565"/>
              <a:gd name="T2" fmla="*/ 423 w 427"/>
              <a:gd name="T3" fmla="*/ 432 h 565"/>
              <a:gd name="T4" fmla="*/ 131 w 427"/>
              <a:gd name="T5" fmla="*/ 77 h 565"/>
              <a:gd name="T6" fmla="*/ 133 w 427"/>
              <a:gd name="T7" fmla="*/ 39 h 565"/>
              <a:gd name="T8" fmla="*/ 75 w 427"/>
              <a:gd name="T9" fmla="*/ 1 h 565"/>
              <a:gd name="T10" fmla="*/ 72 w 427"/>
              <a:gd name="T11" fmla="*/ 1 h 565"/>
              <a:gd name="T12" fmla="*/ 1 w 427"/>
              <a:gd name="T13" fmla="*/ 46 h 565"/>
              <a:gd name="T14" fmla="*/ 0 w 427"/>
              <a:gd name="T15" fmla="*/ 77 h 565"/>
              <a:gd name="T16" fmla="*/ 427 w 427"/>
              <a:gd name="T17" fmla="*/ 565 h 565"/>
              <a:gd name="T18" fmla="*/ 392 w 427"/>
              <a:gd name="T19" fmla="*/ 508 h 565"/>
              <a:gd name="T20" fmla="*/ 392 w 427"/>
              <a:gd name="T21" fmla="*/ 47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565">
                <a:moveTo>
                  <a:pt x="392" y="479"/>
                </a:moveTo>
                <a:cubicBezTo>
                  <a:pt x="423" y="432"/>
                  <a:pt x="423" y="432"/>
                  <a:pt x="423" y="432"/>
                </a:cubicBezTo>
                <a:cubicBezTo>
                  <a:pt x="257" y="400"/>
                  <a:pt x="131" y="253"/>
                  <a:pt x="131" y="77"/>
                </a:cubicBezTo>
                <a:cubicBezTo>
                  <a:pt x="131" y="64"/>
                  <a:pt x="131" y="51"/>
                  <a:pt x="133" y="39"/>
                </a:cubicBezTo>
                <a:cubicBezTo>
                  <a:pt x="75" y="1"/>
                  <a:pt x="75" y="1"/>
                  <a:pt x="75" y="1"/>
                </a:cubicBezTo>
                <a:cubicBezTo>
                  <a:pt x="74" y="0"/>
                  <a:pt x="73" y="0"/>
                  <a:pt x="72" y="1"/>
                </a:cubicBezTo>
                <a:cubicBezTo>
                  <a:pt x="1" y="46"/>
                  <a:pt x="1" y="46"/>
                  <a:pt x="1" y="46"/>
                </a:cubicBezTo>
                <a:cubicBezTo>
                  <a:pt x="0" y="56"/>
                  <a:pt x="0" y="66"/>
                  <a:pt x="0" y="77"/>
                </a:cubicBezTo>
                <a:cubicBezTo>
                  <a:pt x="0" y="327"/>
                  <a:pt x="186" y="533"/>
                  <a:pt x="427" y="565"/>
                </a:cubicBezTo>
                <a:cubicBezTo>
                  <a:pt x="392" y="508"/>
                  <a:pt x="392" y="508"/>
                  <a:pt x="392" y="508"/>
                </a:cubicBezTo>
                <a:cubicBezTo>
                  <a:pt x="387" y="499"/>
                  <a:pt x="387" y="488"/>
                  <a:pt x="392" y="479"/>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19" name="Group 18">
            <a:extLst>
              <a:ext uri="{FF2B5EF4-FFF2-40B4-BE49-F238E27FC236}">
                <a16:creationId xmlns:a16="http://schemas.microsoft.com/office/drawing/2014/main" id="{47F857C5-8454-4F3F-9AAC-BE97A423EFD0}"/>
              </a:ext>
            </a:extLst>
          </p:cNvPr>
          <p:cNvGrpSpPr/>
          <p:nvPr/>
        </p:nvGrpSpPr>
        <p:grpSpPr>
          <a:xfrm>
            <a:off x="7157957" y="1682329"/>
            <a:ext cx="3523332" cy="3478717"/>
            <a:chOff x="7763139" y="2262450"/>
            <a:chExt cx="2832523" cy="2796655"/>
          </a:xfrm>
        </p:grpSpPr>
        <p:sp>
          <p:nvSpPr>
            <p:cNvPr id="20" name="TextBox 19">
              <a:extLst>
                <a:ext uri="{FF2B5EF4-FFF2-40B4-BE49-F238E27FC236}">
                  <a16:creationId xmlns:a16="http://schemas.microsoft.com/office/drawing/2014/main" id="{EC2A7E11-85EE-4AEB-8693-A8DAD70F671B}"/>
                </a:ext>
              </a:extLst>
            </p:cNvPr>
            <p:cNvSpPr txBox="1"/>
            <p:nvPr/>
          </p:nvSpPr>
          <p:spPr>
            <a:xfrm rot="19325409">
              <a:off x="7763139" y="2315621"/>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Operate</a:t>
              </a:r>
            </a:p>
          </p:txBody>
        </p:sp>
        <p:sp>
          <p:nvSpPr>
            <p:cNvPr id="21" name="TextBox 20">
              <a:extLst>
                <a:ext uri="{FF2B5EF4-FFF2-40B4-BE49-F238E27FC236}">
                  <a16:creationId xmlns:a16="http://schemas.microsoft.com/office/drawing/2014/main" id="{4D9A75A4-A1EE-4B5A-A8A8-384782802A3C}"/>
                </a:ext>
              </a:extLst>
            </p:cNvPr>
            <p:cNvSpPr txBox="1"/>
            <p:nvPr/>
          </p:nvSpPr>
          <p:spPr>
            <a:xfrm rot="3300407">
              <a:off x="8343859" y="2407578"/>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Plan</a:t>
              </a:r>
            </a:p>
          </p:txBody>
        </p:sp>
        <p:sp>
          <p:nvSpPr>
            <p:cNvPr id="22" name="TextBox 21">
              <a:extLst>
                <a:ext uri="{FF2B5EF4-FFF2-40B4-BE49-F238E27FC236}">
                  <a16:creationId xmlns:a16="http://schemas.microsoft.com/office/drawing/2014/main" id="{5241C671-0961-431C-BBA9-AD6C93C35449}"/>
                </a:ext>
              </a:extLst>
            </p:cNvPr>
            <p:cNvSpPr txBox="1"/>
            <p:nvPr/>
          </p:nvSpPr>
          <p:spPr>
            <a:xfrm rot="19351293">
              <a:off x="8262562" y="3014445"/>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Develop</a:t>
              </a:r>
            </a:p>
          </p:txBody>
        </p:sp>
        <p:sp>
          <p:nvSpPr>
            <p:cNvPr id="23" name="TextBox 22">
              <a:extLst>
                <a:ext uri="{FF2B5EF4-FFF2-40B4-BE49-F238E27FC236}">
                  <a16:creationId xmlns:a16="http://schemas.microsoft.com/office/drawing/2014/main" id="{5D155806-1E88-40A0-8BEE-B28487C4A8F9}"/>
                </a:ext>
              </a:extLst>
            </p:cNvPr>
            <p:cNvSpPr txBox="1"/>
            <p:nvPr/>
          </p:nvSpPr>
          <p:spPr>
            <a:xfrm rot="3018281">
              <a:off x="7629613" y="2871133"/>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Deliver</a:t>
              </a:r>
            </a:p>
          </p:txBody>
        </p:sp>
      </p:grpSp>
      <p:pic>
        <p:nvPicPr>
          <p:cNvPr id="24" name="Picture 23">
            <a:extLst>
              <a:ext uri="{FF2B5EF4-FFF2-40B4-BE49-F238E27FC236}">
                <a16:creationId xmlns:a16="http://schemas.microsoft.com/office/drawing/2014/main" id="{BA3ADFDE-98C8-492B-AB5C-0A0DC770CB50}"/>
              </a:ext>
            </a:extLst>
          </p:cNvPr>
          <p:cNvPicPr>
            <a:picLocks noChangeAspect="1"/>
          </p:cNvPicPr>
          <p:nvPr/>
        </p:nvPicPr>
        <p:blipFill>
          <a:blip r:embed="rId2"/>
          <a:stretch>
            <a:fillRect/>
          </a:stretch>
        </p:blipFill>
        <p:spPr>
          <a:xfrm>
            <a:off x="8264417" y="2683964"/>
            <a:ext cx="1277489" cy="1156971"/>
          </a:xfrm>
          <a:prstGeom prst="rect">
            <a:avLst/>
          </a:prstGeom>
        </p:spPr>
      </p:pic>
      <p:sp>
        <p:nvSpPr>
          <p:cNvPr id="25" name="TextBox 24">
            <a:extLst>
              <a:ext uri="{FF2B5EF4-FFF2-40B4-BE49-F238E27FC236}">
                <a16:creationId xmlns:a16="http://schemas.microsoft.com/office/drawing/2014/main" id="{D0F507DD-BF13-4CF8-BBDD-9B34037669E5}"/>
              </a:ext>
            </a:extLst>
          </p:cNvPr>
          <p:cNvSpPr txBox="1"/>
          <p:nvPr/>
        </p:nvSpPr>
        <p:spPr>
          <a:xfrm>
            <a:off x="8236174" y="3879703"/>
            <a:ext cx="1311173" cy="33893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Developer</a:t>
            </a:r>
          </a:p>
        </p:txBody>
      </p:sp>
      <p:sp>
        <p:nvSpPr>
          <p:cNvPr id="26" name="Freeform: Shape 25">
            <a:extLst>
              <a:ext uri="{FF2B5EF4-FFF2-40B4-BE49-F238E27FC236}">
                <a16:creationId xmlns:a16="http://schemas.microsoft.com/office/drawing/2014/main" id="{347444A8-3262-471D-B9B4-7B160AAD76E5}"/>
              </a:ext>
            </a:extLst>
          </p:cNvPr>
          <p:cNvSpPr/>
          <p:nvPr/>
        </p:nvSpPr>
        <p:spPr bwMode="auto">
          <a:xfrm rot="3974666">
            <a:off x="6019047" y="591791"/>
            <a:ext cx="5676969" cy="5407788"/>
          </a:xfrm>
          <a:custGeom>
            <a:avLst/>
            <a:gdLst>
              <a:gd name="connsiteX0" fmla="*/ 453037 w 5155128"/>
              <a:gd name="connsiteY0" fmla="*/ 1466493 h 4910691"/>
              <a:gd name="connsiteX1" fmla="*/ 3688634 w 5155128"/>
              <a:gd name="connsiteY1" fmla="*/ 208600 h 4910691"/>
              <a:gd name="connsiteX2" fmla="*/ 4946528 w 5155128"/>
              <a:gd name="connsiteY2" fmla="*/ 3444198 h 4910691"/>
              <a:gd name="connsiteX3" fmla="*/ 1710930 w 5155128"/>
              <a:gd name="connsiteY3" fmla="*/ 4702091 h 4910691"/>
              <a:gd name="connsiteX4" fmla="*/ 283869 w 5155128"/>
              <a:gd name="connsiteY4" fmla="*/ 2891550 h 4910691"/>
              <a:gd name="connsiteX5" fmla="*/ 280541 w 5155128"/>
              <a:gd name="connsiteY5" fmla="*/ 2866353 h 4910691"/>
              <a:gd name="connsiteX6" fmla="*/ 0 w 5155128"/>
              <a:gd name="connsiteY6" fmla="*/ 2866353 h 4910691"/>
              <a:gd name="connsiteX7" fmla="*/ 412247 w 5155128"/>
              <a:gd name="connsiteY7" fmla="*/ 2342474 h 4910691"/>
              <a:gd name="connsiteX8" fmla="*/ 824494 w 5155128"/>
              <a:gd name="connsiteY8" fmla="*/ 2866353 h 4910691"/>
              <a:gd name="connsiteX9" fmla="*/ 653806 w 5155128"/>
              <a:gd name="connsiteY9" fmla="*/ 2866353 h 4910691"/>
              <a:gd name="connsiteX10" fmla="*/ 703570 w 5155128"/>
              <a:gd name="connsiteY10" fmla="*/ 3070216 h 4910691"/>
              <a:gd name="connsiteX11" fmla="*/ 1858368 w 5155128"/>
              <a:gd name="connsiteY11" fmla="*/ 4367102 h 4910691"/>
              <a:gd name="connsiteX12" fmla="*/ 4611537 w 5155128"/>
              <a:gd name="connsiteY12" fmla="*/ 3296761 h 4910691"/>
              <a:gd name="connsiteX13" fmla="*/ 3541196 w 5155128"/>
              <a:gd name="connsiteY13" fmla="*/ 543592 h 4910691"/>
              <a:gd name="connsiteX14" fmla="*/ 788027 w 5155128"/>
              <a:gd name="connsiteY14" fmla="*/ 1613933 h 4910691"/>
              <a:gd name="connsiteX15" fmla="*/ 610746 w 5155128"/>
              <a:gd name="connsiteY15" fmla="*/ 2424196 h 4910691"/>
              <a:gd name="connsiteX16" fmla="*/ 612740 w 5155128"/>
              <a:gd name="connsiteY16" fmla="*/ 2482285 h 4910691"/>
              <a:gd name="connsiteX17" fmla="*/ 415933 w 5155128"/>
              <a:gd name="connsiteY17" fmla="*/ 2232185 h 4910691"/>
              <a:gd name="connsiteX18" fmla="*/ 245713 w 5155128"/>
              <a:gd name="connsiteY18" fmla="*/ 2448499 h 4910691"/>
              <a:gd name="connsiteX19" fmla="*/ 244691 w 5155128"/>
              <a:gd name="connsiteY19" fmla="*/ 2418737 h 4910691"/>
              <a:gd name="connsiteX20" fmla="*/ 453037 w 5155128"/>
              <a:gd name="connsiteY20" fmla="*/ 1466493 h 491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55128" h="4910691">
                <a:moveTo>
                  <a:pt x="453037" y="1466493"/>
                </a:moveTo>
                <a:cubicBezTo>
                  <a:pt x="999164" y="225650"/>
                  <a:pt x="2447791" y="-337528"/>
                  <a:pt x="3688634" y="208600"/>
                </a:cubicBezTo>
                <a:cubicBezTo>
                  <a:pt x="4929476" y="754728"/>
                  <a:pt x="5492656" y="2203355"/>
                  <a:pt x="4946528" y="3444198"/>
                </a:cubicBezTo>
                <a:cubicBezTo>
                  <a:pt x="4400399" y="4685041"/>
                  <a:pt x="2951772" y="5248219"/>
                  <a:pt x="1710930" y="4702091"/>
                </a:cubicBezTo>
                <a:cubicBezTo>
                  <a:pt x="935403" y="4360761"/>
                  <a:pt x="424589" y="3666893"/>
                  <a:pt x="283869" y="2891550"/>
                </a:cubicBezTo>
                <a:lnTo>
                  <a:pt x="280541" y="2866353"/>
                </a:lnTo>
                <a:lnTo>
                  <a:pt x="0" y="2866353"/>
                </a:lnTo>
                <a:lnTo>
                  <a:pt x="412247" y="2342474"/>
                </a:lnTo>
                <a:lnTo>
                  <a:pt x="824494" y="2866353"/>
                </a:lnTo>
                <a:lnTo>
                  <a:pt x="653806" y="2866353"/>
                </a:lnTo>
                <a:lnTo>
                  <a:pt x="703570" y="3070216"/>
                </a:lnTo>
                <a:cubicBezTo>
                  <a:pt x="876002" y="3629168"/>
                  <a:pt x="1280959" y="4112969"/>
                  <a:pt x="1858368" y="4367102"/>
                </a:cubicBezTo>
                <a:cubicBezTo>
                  <a:pt x="2914201" y="4831802"/>
                  <a:pt x="4146836" y="4352594"/>
                  <a:pt x="4611537" y="3296761"/>
                </a:cubicBezTo>
                <a:cubicBezTo>
                  <a:pt x="5076237" y="2240927"/>
                  <a:pt x="4597029" y="1008292"/>
                  <a:pt x="3541196" y="543592"/>
                </a:cubicBezTo>
                <a:cubicBezTo>
                  <a:pt x="2485361" y="78891"/>
                  <a:pt x="1252727" y="558099"/>
                  <a:pt x="788027" y="1613933"/>
                </a:cubicBezTo>
                <a:cubicBezTo>
                  <a:pt x="671852" y="1877891"/>
                  <a:pt x="614671" y="2152899"/>
                  <a:pt x="610746" y="2424196"/>
                </a:cubicBezTo>
                <a:lnTo>
                  <a:pt x="612740" y="2482285"/>
                </a:lnTo>
                <a:lnTo>
                  <a:pt x="415933" y="2232185"/>
                </a:lnTo>
                <a:lnTo>
                  <a:pt x="245713" y="2448499"/>
                </a:lnTo>
                <a:lnTo>
                  <a:pt x="244691" y="2418737"/>
                </a:lnTo>
                <a:cubicBezTo>
                  <a:pt x="249304" y="2099901"/>
                  <a:pt x="316505" y="1776704"/>
                  <a:pt x="453037" y="1466493"/>
                </a:cubicBezTo>
                <a:close/>
              </a:path>
            </a:pathLst>
          </a:custGeom>
          <a:solidFill>
            <a:schemeClr val="accent2"/>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a:cs typeface="Segoe UI" pitchFamily="34" charset="0"/>
            </a:endParaRPr>
          </a:p>
        </p:txBody>
      </p:sp>
      <p:sp>
        <p:nvSpPr>
          <p:cNvPr id="27" name="TextBox 26">
            <a:extLst>
              <a:ext uri="{FF2B5EF4-FFF2-40B4-BE49-F238E27FC236}">
                <a16:creationId xmlns:a16="http://schemas.microsoft.com/office/drawing/2014/main" id="{82044697-E0B1-42A8-9CB6-3EFB6B1147EA}"/>
              </a:ext>
            </a:extLst>
          </p:cNvPr>
          <p:cNvSpPr txBox="1"/>
          <p:nvPr/>
        </p:nvSpPr>
        <p:spPr>
          <a:xfrm>
            <a:off x="6283708" y="622030"/>
            <a:ext cx="5320029" cy="5347310"/>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Governance – Continuous Improvement</a:t>
            </a:r>
          </a:p>
        </p:txBody>
      </p:sp>
      <p:sp>
        <p:nvSpPr>
          <p:cNvPr id="28" name="TextBox 27">
            <a:extLst>
              <a:ext uri="{FF2B5EF4-FFF2-40B4-BE49-F238E27FC236}">
                <a16:creationId xmlns:a16="http://schemas.microsoft.com/office/drawing/2014/main" id="{6A82BDE3-FF33-4F82-812C-BD96470B641A}"/>
              </a:ext>
            </a:extLst>
          </p:cNvPr>
          <p:cNvSpPr txBox="1"/>
          <p:nvPr/>
        </p:nvSpPr>
        <p:spPr>
          <a:xfrm>
            <a:off x="396358" y="3465261"/>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Periodic Actions </a:t>
            </a:r>
            <a:br>
              <a:rPr lang="en-US" dirty="0"/>
            </a:br>
            <a:r>
              <a:rPr lang="en-US" sz="1600" b="0" dirty="0">
                <a:solidFill>
                  <a:schemeClr val="tx1"/>
                </a:solidFill>
                <a:latin typeface="+mn-lt"/>
                <a:cs typeface="+mn-cs"/>
              </a:rPr>
              <a:t>Regular risk reduction and governance activities like Threat modelling, Training, etc. </a:t>
            </a:r>
            <a:endParaRPr lang="en-US" sz="1800" b="0" dirty="0">
              <a:solidFill>
                <a:schemeClr val="tx1"/>
              </a:solidFill>
              <a:highlight>
                <a:srgbClr val="FFFF00"/>
              </a:highlight>
              <a:latin typeface="+mn-lt"/>
              <a:cs typeface="+mn-cs"/>
            </a:endParaRPr>
          </a:p>
        </p:txBody>
      </p:sp>
      <p:sp>
        <p:nvSpPr>
          <p:cNvPr id="29" name="TextBox 28">
            <a:extLst>
              <a:ext uri="{FF2B5EF4-FFF2-40B4-BE49-F238E27FC236}">
                <a16:creationId xmlns:a16="http://schemas.microsoft.com/office/drawing/2014/main" id="{04AD51D2-1F72-4A6F-9A71-BFC33AC63A28}"/>
              </a:ext>
            </a:extLst>
          </p:cNvPr>
          <p:cNvSpPr txBox="1"/>
          <p:nvPr/>
        </p:nvSpPr>
        <p:spPr>
          <a:xfrm>
            <a:off x="396360" y="1885849"/>
            <a:ext cx="5072919" cy="1442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Tx/>
              <a:buNone/>
              <a:tabLst/>
              <a:defRPr kumimoji="0" sz="1400" b="0" i="0" u="none" strike="noStrike" cap="none" spc="0" normalizeH="0" baseline="0">
                <a:ln>
                  <a:noFill/>
                </a:ln>
                <a:gradFill>
                  <a:gsLst>
                    <a:gs pos="1250">
                      <a:srgbClr val="1A1A1A"/>
                    </a:gs>
                    <a:gs pos="100000">
                      <a:srgbClr val="1A1A1A"/>
                    </a:gs>
                  </a:gsLst>
                  <a:lin ang="5400000" scaled="0"/>
                </a:gradFill>
                <a:effectLst/>
                <a:uLnTx/>
                <a:uFillTx/>
                <a:latin typeface="Segoe UI"/>
              </a:defRPr>
            </a:lvl1pPr>
          </a:lstStyle>
          <a:p>
            <a:pPr algn="l"/>
            <a:r>
              <a:rPr lang="en-US" sz="2400" b="1" dirty="0">
                <a:cs typeface="Segoe UI Semilight" panose="020B0402040204020203" pitchFamily="34" charset="0"/>
              </a:rPr>
              <a:t>Every Sprint</a:t>
            </a:r>
            <a:br>
              <a:rPr lang="en-US" dirty="0"/>
            </a:br>
            <a:r>
              <a:rPr lang="en-US" sz="1600" dirty="0">
                <a:solidFill>
                  <a:schemeClr val="tx1"/>
                </a:solidFill>
                <a:latin typeface="+mn-lt"/>
              </a:rPr>
              <a:t>Reduce risk natively in Continuous Integration / Continuous Delivery (CI/CD) with real-time developer guidance, build checks, and more</a:t>
            </a:r>
            <a:endParaRPr lang="en-US" sz="1800" dirty="0">
              <a:solidFill>
                <a:schemeClr val="tx1"/>
              </a:solidFill>
              <a:latin typeface="+mn-lt"/>
            </a:endParaRPr>
          </a:p>
        </p:txBody>
      </p:sp>
      <p:sp>
        <p:nvSpPr>
          <p:cNvPr id="30" name="TextBox 29">
            <a:extLst>
              <a:ext uri="{FF2B5EF4-FFF2-40B4-BE49-F238E27FC236}">
                <a16:creationId xmlns:a16="http://schemas.microsoft.com/office/drawing/2014/main" id="{BCE6A158-C16D-4476-AE37-1FF170CB2136}"/>
              </a:ext>
            </a:extLst>
          </p:cNvPr>
          <p:cNvSpPr txBox="1"/>
          <p:nvPr/>
        </p:nvSpPr>
        <p:spPr>
          <a:xfrm>
            <a:off x="396358" y="4704684"/>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Vigilance and Response</a:t>
            </a:r>
            <a:br>
              <a:rPr lang="en-US" dirty="0"/>
            </a:br>
            <a:r>
              <a:rPr lang="en-US" sz="1600" b="0" dirty="0">
                <a:solidFill>
                  <a:schemeClr val="tx1"/>
                </a:solidFill>
                <a:latin typeface="+mn-lt"/>
                <a:cs typeface="+mn-cs"/>
              </a:rPr>
              <a:t>Monitoring and Response processes to ensure close collaboration of Security and DevOps teams</a:t>
            </a:r>
          </a:p>
        </p:txBody>
      </p:sp>
      <p:sp>
        <p:nvSpPr>
          <p:cNvPr id="31" name="TextBox 30">
            <a:extLst>
              <a:ext uri="{FF2B5EF4-FFF2-40B4-BE49-F238E27FC236}">
                <a16:creationId xmlns:a16="http://schemas.microsoft.com/office/drawing/2014/main" id="{8CBCE68C-C605-4EC8-B7E3-015A1A1CB8D7}"/>
              </a:ext>
            </a:extLst>
          </p:cNvPr>
          <p:cNvSpPr txBox="1"/>
          <p:nvPr/>
        </p:nvSpPr>
        <p:spPr>
          <a:xfrm>
            <a:off x="396358" y="6182078"/>
            <a:ext cx="8623464" cy="5396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Learnings from migrating Microsoft’s IT environment to ~95% cloud-based infrastructure</a:t>
            </a:r>
          </a:p>
        </p:txBody>
      </p:sp>
    </p:spTree>
    <p:extLst>
      <p:ext uri="{BB962C8B-B14F-4D97-AF65-F5344CB8AC3E}">
        <p14:creationId xmlns:p14="http://schemas.microsoft.com/office/powerpoint/2010/main" val="31234004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E34680D-297C-47F2-B544-528394012752}"/>
                  </a:ext>
                </a:extLst>
              </p:cNvPr>
              <p:cNvGraphicFramePr>
                <a:graphicFrameLocks noChangeAspect="1"/>
              </p:cNvGraphicFramePr>
              <p:nvPr>
                <p:extLst>
                  <p:ext uri="{D42A27DB-BD31-4B8C-83A1-F6EECF244321}">
                    <p14:modId xmlns:p14="http://schemas.microsoft.com/office/powerpoint/2010/main" val="1883795768"/>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2"/>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9E34680D-297C-47F2-B544-528394012752}"/>
                  </a:ext>
                </a:extLst>
              </p:cNvPr>
              <p:cNvPicPr>
                <a:picLocks noGrp="1" noRot="1" noChangeAspect="1" noMove="1" noResize="1" noEditPoints="1" noAdjustHandles="1" noChangeArrowheads="1" noChangeShapeType="1"/>
              </p:cNvPicPr>
              <p:nvPr/>
            </p:nvPicPr>
            <p:blipFill>
              <a:blip r:embed="rId3"/>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D542CF14-A67D-4003-90C4-06BB941EB7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6</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2211F9D5-C59F-43EE-993F-5C4F1A6F308B}"/>
              </a:ext>
            </a:extLst>
          </p:cNvPr>
          <p:cNvSpPr/>
          <p:nvPr/>
        </p:nvSpPr>
        <p:spPr bwMode="auto">
          <a:xfrm>
            <a:off x="588264" y="1684432"/>
            <a:ext cx="3477324" cy="4759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1236663" y="457200"/>
            <a:ext cx="10370120" cy="492443"/>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477321" cy="398386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solidFill>
                <a:srgbClr val="107C10"/>
              </a:soli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324658" cy="475996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2000" kern="0">
                <a:gradFill>
                  <a:gsLst>
                    <a:gs pos="0">
                      <a:srgbClr val="FFFFFF"/>
                    </a:gs>
                    <a:gs pos="100000">
                      <a:srgbClr val="FFFFFF"/>
                    </a:gs>
                  </a:gsLst>
                  <a:lin ang="5400000" scaled="0"/>
                </a:gradFill>
                <a:latin typeface="Segoe UI Semi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US"/>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543235390"/>
              </p:ext>
            </p:extLst>
          </p:nvPr>
        </p:nvGraphicFramePr>
        <p:xfrm>
          <a:off x="4468650" y="1844631"/>
          <a:ext cx="6964122" cy="4432202"/>
        </p:xfrm>
        <a:graphic>
          <a:graphicData uri="http://schemas.openxmlformats.org/drawingml/2006/table">
            <a:tbl>
              <a:tblPr bandRow="1">
                <a:tableStyleId>{7DF18680-E054-41AD-8BC1-D1AEF772440D}</a:tableStyleId>
              </a:tblPr>
              <a:tblGrid>
                <a:gridCol w="1835051">
                  <a:extLst>
                    <a:ext uri="{9D8B030D-6E8A-4147-A177-3AD203B41FA5}">
                      <a16:colId xmlns:a16="http://schemas.microsoft.com/office/drawing/2014/main" val="131552263"/>
                    </a:ext>
                  </a:extLst>
                </a:gridCol>
                <a:gridCol w="5129071">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latin typeface="+mj-lt"/>
                        </a:rPr>
                        <a:t>Network Security</a:t>
                      </a:r>
                    </a:p>
                  </a:txBody>
                  <a:tcPr anchor="ct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existing network security team</a:t>
                      </a:r>
                    </a:p>
                    <a:p>
                      <a:r>
                        <a:rPr lang="en-US" sz="120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a:gradFill>
                            <a:gsLst>
                              <a:gs pos="1250">
                                <a:srgbClr val="1A1A1A"/>
                              </a:gs>
                              <a:gs pos="100000">
                                <a:srgbClr val="1A1A1A"/>
                              </a:gs>
                            </a:gsLst>
                            <a:lin ang="5400000" scaled="0"/>
                          </a:gradFill>
                          <a:latin typeface="+mj-lt"/>
                        </a:rPr>
                        <a:t>Network Management </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existing network operations team</a:t>
                      </a:r>
                    </a:p>
                    <a:p>
                      <a:r>
                        <a:rPr lang="en-US" sz="120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latin typeface="+mj-lt"/>
                        </a:rPr>
                        <a:t>Server Endpoint Security</a:t>
                      </a:r>
                    </a:p>
                  </a:txBody>
                  <a:tcPr anchor="ct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latin typeface="+mj-lt"/>
                        </a:rPr>
                        <a:t>Incident Monitoring and Response</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security operations team</a:t>
                      </a:r>
                    </a:p>
                    <a:p>
                      <a:r>
                        <a:rPr lang="en-US" sz="120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a:gradFill>
                            <a:gsLst>
                              <a:gs pos="1250">
                                <a:srgbClr val="1A1A1A"/>
                              </a:gs>
                              <a:gs pos="100000">
                                <a:srgbClr val="1A1A1A"/>
                              </a:gs>
                            </a:gsLst>
                            <a:lin ang="5400000" scaled="0"/>
                          </a:gradFill>
                          <a:latin typeface="+mj-lt"/>
                        </a:rPr>
                        <a:t>Policy Management</a:t>
                      </a:r>
                    </a:p>
                  </a:txBody>
                  <a:tcPr anchor="ct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GRC team + Architecture</a:t>
                      </a:r>
                    </a:p>
                    <a:p>
                      <a:r>
                        <a:rPr lang="en-US" sz="120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latin typeface="+mj-lt"/>
                        </a:rPr>
                        <a:t>Identity Security and Standards</a:t>
                      </a:r>
                    </a:p>
                  </a:txBody>
                  <a:tcPr anchor="ct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1236663" y="1039499"/>
            <a:ext cx="2900025" cy="246221"/>
          </a:xfrm>
          <a:prstGeom prst="rect">
            <a:avLst/>
          </a:prstGeom>
          <a:noFill/>
        </p:spPr>
        <p:txBody>
          <a:bodyPr wrap="none" lIns="0" tIns="0" rIns="0" bIns="0" rtlCol="0">
            <a:spAutoFit/>
          </a:bodyPr>
          <a:lstStyle/>
          <a:p>
            <a:r>
              <a:rPr lang="en-US" sz="1600" b="1" kern="0" cap="all" spc="118" dirty="0">
                <a:ln w="3175">
                  <a:noFill/>
                </a:ln>
                <a:solidFill>
                  <a:srgbClr val="107C10"/>
                </a:solidFill>
                <a:latin typeface="+mj-lt"/>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9B1A539-9D59-4B9A-A3BC-D45D87929076}"/>
              </a:ext>
            </a:extLst>
          </p:cNvPr>
          <p:cNvSpPr/>
          <p:nvPr/>
        </p:nvSpPr>
        <p:spPr bwMode="auto">
          <a:xfrm>
            <a:off x="581013" y="5540888"/>
            <a:ext cx="3484575"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dirty="0">
                <a:solidFill>
                  <a:schemeClr val="bg1"/>
                </a:solidFill>
              </a:rPr>
              <a:t>Document and Socialize this widely with all teams working on Azure</a:t>
            </a:r>
          </a:p>
        </p:txBody>
      </p:sp>
      <p:grpSp>
        <p:nvGrpSpPr>
          <p:cNvPr id="31" name="Group 30">
            <a:extLst>
              <a:ext uri="{FF2B5EF4-FFF2-40B4-BE49-F238E27FC236}">
                <a16:creationId xmlns:a16="http://schemas.microsoft.com/office/drawing/2014/main" id="{411DBA4F-BB2A-4BB1-9790-10BE8FC52314}"/>
              </a:ext>
            </a:extLst>
          </p:cNvPr>
          <p:cNvGrpSpPr/>
          <p:nvPr/>
        </p:nvGrpSpPr>
        <p:grpSpPr>
          <a:xfrm>
            <a:off x="739647" y="5634720"/>
            <a:ext cx="409587" cy="409587"/>
            <a:chOff x="581013" y="5528126"/>
            <a:chExt cx="602792" cy="602792"/>
          </a:xfrm>
        </p:grpSpPr>
        <p:sp>
          <p:nvSpPr>
            <p:cNvPr id="32" name="Oval 31">
              <a:extLst>
                <a:ext uri="{FF2B5EF4-FFF2-40B4-BE49-F238E27FC236}">
                  <a16:creationId xmlns:a16="http://schemas.microsoft.com/office/drawing/2014/main" id="{0EF51AE2-E2D4-4D01-973F-3A19C74CBF01}"/>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light" title="Icon of a lightbulb">
              <a:extLst>
                <a:ext uri="{FF2B5EF4-FFF2-40B4-BE49-F238E27FC236}">
                  <a16:creationId xmlns:a16="http://schemas.microsoft.com/office/drawing/2014/main" id="{E7191B42-3515-40C8-BFE9-740E1D84BD9E}"/>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68433DC4-0F7B-4D26-8D4D-12C9EB9BAB58}"/>
              </a:ext>
            </a:extLst>
          </p:cNvPr>
          <p:cNvSpPr txBox="1"/>
          <p:nvPr/>
        </p:nvSpPr>
        <p:spPr>
          <a:xfrm>
            <a:off x="588259" y="6089092"/>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sp>
        <p:nvSpPr>
          <p:cNvPr id="24" name="TextBox 23">
            <a:extLst>
              <a:ext uri="{FF2B5EF4-FFF2-40B4-BE49-F238E27FC236}">
                <a16:creationId xmlns:a16="http://schemas.microsoft.com/office/drawing/2014/main" id="{21DD915C-08CE-48B9-A53D-8418E3B93F6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5" name="arrow_15_bidi">
            <a:extLst>
              <a:ext uri="{FF2B5EF4-FFF2-40B4-BE49-F238E27FC236}">
                <a16:creationId xmlns:a16="http://schemas.microsoft.com/office/drawing/2014/main" id="{64065955-0C47-4F93-ACF7-514174415F8A}"/>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93637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635ED1-D712-4535-B1D9-1AD24780467A}"/>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7</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991C5D5D-164B-40EA-B050-034BB1488E1D}"/>
              </a:ext>
            </a:extLst>
          </p:cNvPr>
          <p:cNvSpPr/>
          <p:nvPr/>
        </p:nvSpPr>
        <p:spPr bwMode="auto">
          <a:xfrm>
            <a:off x="588263" y="1743662"/>
            <a:ext cx="3749040" cy="452537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E90C3342-3389-4CD7-A3E0-62C217458955}"/>
              </a:ext>
            </a:extLst>
          </p:cNvPr>
          <p:cNvSpPr/>
          <p:nvPr/>
        </p:nvSpPr>
        <p:spPr bwMode="auto">
          <a:xfrm>
            <a:off x="8127999" y="2300516"/>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7575746A-DB8D-40A5-BF17-A29ED1ED4EA0}"/>
              </a:ext>
            </a:extLst>
          </p:cNvPr>
          <p:cNvSpPr/>
          <p:nvPr/>
        </p:nvSpPr>
        <p:spPr bwMode="auto">
          <a:xfrm>
            <a:off x="4495291" y="2300515"/>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1"/>
            <a:ext cx="3749040" cy="4525378"/>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a:t>
            </a:r>
            <a:r>
              <a:rPr lang="en-US" sz="1200" dirty="0" err="1">
                <a:gradFill>
                  <a:gsLst>
                    <a:gs pos="1250">
                      <a:srgbClr val="1A1A1A"/>
                    </a:gs>
                    <a:gs pos="100000">
                      <a:srgbClr val="1A1A1A"/>
                    </a:gs>
                  </a:gsLst>
                  <a:lin ang="5400000" scaled="0"/>
                </a:gradFill>
              </a:rPr>
              <a:t>VNets</a:t>
            </a:r>
            <a:r>
              <a:rPr lang="en-US" sz="1200" dirty="0">
                <a:gradFill>
                  <a:gsLst>
                    <a:gs pos="1250">
                      <a:srgbClr val="1A1A1A"/>
                    </a:gs>
                    <a:gs pos="100000">
                      <a:srgbClr val="1A1A1A"/>
                    </a:gs>
                  </a:gsLst>
                  <a:lin ang="5400000" scaled="0"/>
                </a:gradFill>
              </a:rPr>
              <a:t>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161387"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3958"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2765432736"/>
                  </p:ext>
                </p:extLst>
              </p:nvPr>
            </p:nvGraphicFramePr>
            <p:xfrm>
              <a:off x="4527177" y="1272228"/>
              <a:ext cx="1676206" cy="94286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6"/>
              <a:stretch>
                <a:fillRect/>
              </a:stretch>
            </p:blipFill>
            <p:spPr>
              <a:xfrm>
                <a:off x="4527177"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1953278460"/>
                  </p:ext>
                </p:extLst>
              </p:nvPr>
            </p:nvGraphicFramePr>
            <p:xfrm>
              <a:off x="8128000" y="1272228"/>
              <a:ext cx="1676206" cy="94286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7"/>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8"/>
              <a:stretch>
                <a:fillRect/>
              </a:stretch>
            </p:blipFill>
            <p:spPr>
              <a:xfrm>
                <a:off x="8128000"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60B7305-141A-414B-B66A-14B33D38F6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3" name="Slide Zoom 22">
                <a:extLst>
                  <a:ext uri="{FF2B5EF4-FFF2-40B4-BE49-F238E27FC236}">
                    <a16:creationId xmlns:a16="http://schemas.microsoft.com/office/drawing/2014/main" id="{E60B7305-141A-414B-B66A-14B33D38F67C}"/>
                  </a:ext>
                </a:extLst>
              </p:cNvPr>
              <p:cNvPicPr>
                <a:picLocks noGrp="1" noRot="1" noChangeAspect="1" noMove="1" noResize="1" noEditPoints="1" noAdjustHandles="1" noChangeArrowheads="1" noChangeShapeType="1"/>
              </p:cNvPicPr>
              <p:nvPr/>
            </p:nvPicPr>
            <p:blipFill>
              <a:blip r:embed="rId10"/>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4" name="TextBox 23">
            <a:extLst>
              <a:ext uri="{FF2B5EF4-FFF2-40B4-BE49-F238E27FC236}">
                <a16:creationId xmlns:a16="http://schemas.microsoft.com/office/drawing/2014/main" id="{8429A79B-3EEC-4761-98E0-B141A52A509F}"/>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5" name="arrow_15_bidi">
            <a:extLst>
              <a:ext uri="{FF2B5EF4-FFF2-40B4-BE49-F238E27FC236}">
                <a16:creationId xmlns:a16="http://schemas.microsoft.com/office/drawing/2014/main" id="{62D1936C-7741-4200-8429-32A1183E145B}"/>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Rectangle 14">
            <a:extLst>
              <a:ext uri="{FF2B5EF4-FFF2-40B4-BE49-F238E27FC236}">
                <a16:creationId xmlns:a16="http://schemas.microsoft.com/office/drawing/2014/main" id="{AB744DCF-4588-4220-8096-85E3A4BC65BE}"/>
              </a:ext>
            </a:extLst>
          </p:cNvPr>
          <p:cNvSpPr/>
          <p:nvPr/>
        </p:nvSpPr>
        <p:spPr bwMode="auto">
          <a:xfrm>
            <a:off x="4495291"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128000"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fontAlgn="base">
              <a:spcAft>
                <a:spcPts val="600"/>
              </a:spcAft>
            </a:pPr>
            <a:endParaRPr lang="en-US" sz="1600" b="1" cap="all" dirty="0">
              <a:solidFill>
                <a:schemeClr val="tx1"/>
              </a:solidFill>
              <a:latin typeface="Segoe UI"/>
              <a:cs typeface="Segoe UI Semibold" panose="020B0702040204020203" pitchFamily="34" charset="0"/>
            </a:endParaRPr>
          </a:p>
        </p:txBody>
      </p:sp>
    </p:spTree>
    <p:extLst>
      <p:ext uri="{BB962C8B-B14F-4D97-AF65-F5344CB8AC3E}">
        <p14:creationId xmlns:p14="http://schemas.microsoft.com/office/powerpoint/2010/main" val="36459490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sz="320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a:ln>
                    <a:noFill/>
                  </a:ln>
                  <a:solidFill>
                    <a:srgbClr val="003C6A"/>
                  </a:solidFill>
                  <a:effectLst/>
                  <a:uLnTx/>
                  <a:uFillTx/>
                  <a:latin typeface="Segoe UI"/>
                  <a:ea typeface="+mn-ea"/>
                  <a:cs typeface="+mn-cs"/>
                </a:rPr>
              </a:br>
              <a:r>
                <a:rPr kumimoji="0" lang="en-US" sz="1050" b="1" i="0" u="none" strike="noStrike" kern="1200" cap="none" spc="0" normalizeH="0" baseline="0" noProof="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rgbClr val="E6E6E6"/>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596121" y="974847"/>
            <a:ext cx="6240619"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0000">
                      <a:srgbClr val="0078D4"/>
                    </a:gs>
                    <a:gs pos="100000">
                      <a:srgbClr val="0078D4"/>
                    </a:gs>
                  </a:gsLst>
                  <a:lin ang="4800000" scaled="0"/>
                </a:gradFill>
                <a:effectLst/>
                <a:uLnTx/>
                <a:uFillTx/>
                <a:latin typeface="+mj-lt"/>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6"/>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7"/>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8"/>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9"/>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0"/>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p:txBody>
          <a:bodyPr/>
          <a:lstStyle/>
          <a:p>
            <a:r>
              <a:rPr lang="en-US"/>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governance of all traffic flows</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high availability and auto scale</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Network and application traffic filtering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policy across VNets and subscriptions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Complete VNET protection</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Filter Outbound, Inbound, Spoke-Spoke &amp; Hybrid Connections traffic (VPN and ExpressRoute) </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Threat intelligence-based filtering to alert/deny traffic from/to known malicious IP addresses and domains.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logging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349184" y="359102"/>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hlinkClick r:id="rId7"/>
              </a:rPr>
              <a:t>https://docs.microsoft.com/en-us/azure/firewall/</a:t>
            </a:r>
            <a:r>
              <a:rPr kumimoji="0" lang="en-US" sz="1600" b="0" i="0" u="none" strike="noStrike" kern="1200" cap="none" spc="0" normalizeH="0" baseline="0" noProof="0">
                <a:ln>
                  <a:noFill/>
                </a:ln>
                <a:solidFill>
                  <a:srgbClr val="1A1A1A"/>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Microsoft Threat Intelligence </a:t>
            </a:r>
            <a:b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p:txBody>
          <a:bodyPr/>
          <a:lstStyle/>
          <a:p>
            <a:r>
              <a:rPr lang="en-US"/>
              <a:t>Web Application Firewall</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4294967295"/>
          </p:nvPr>
        </p:nvSpPr>
        <p:spPr>
          <a:xfrm>
            <a:off x="588217" y="1414463"/>
            <a:ext cx="5110448" cy="2289858"/>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spcAft>
                <a:spcPts val="600"/>
              </a:spcAft>
              <a:buFont typeface="Wingdings" panose="05000000000000000000" pitchFamily="2" charset="2"/>
              <a:buChar char="§"/>
            </a:pPr>
            <a:r>
              <a:rPr lang="en-US" sz="1600" dirty="0">
                <a:latin typeface="+mn-lt"/>
              </a:rPr>
              <a:t>Protects your application against prevalent X-Site Scripting and SQL Injection attacks</a:t>
            </a:r>
          </a:p>
          <a:p>
            <a:pPr>
              <a:spcAft>
                <a:spcPts val="600"/>
              </a:spcAft>
              <a:buFont typeface="Wingdings" panose="05000000000000000000" pitchFamily="2" charset="2"/>
              <a:buChar char="§"/>
            </a:pPr>
            <a:r>
              <a:rPr lang="en-US" sz="1600" dirty="0">
                <a:latin typeface="+mn-lt"/>
              </a:rPr>
              <a:t>Blocks threats based on OWASP core rule sets 3.0 or 2.2.9</a:t>
            </a:r>
          </a:p>
          <a:p>
            <a:pPr>
              <a:spcAft>
                <a:spcPts val="600"/>
              </a:spcAft>
              <a:buFont typeface="Wingdings" panose="05000000000000000000" pitchFamily="2" charset="2"/>
              <a:buChar char="§"/>
            </a:pPr>
            <a:r>
              <a:rPr lang="en-US" sz="1600" dirty="0">
                <a:latin typeface="+mn-lt"/>
              </a:rPr>
              <a:t>Integrated with Azure Security Center</a:t>
            </a:r>
          </a:p>
          <a:p>
            <a:pPr>
              <a:spcAft>
                <a:spcPts val="600"/>
              </a:spcAft>
              <a:buFont typeface="Wingdings" panose="05000000000000000000" pitchFamily="2" charset="2"/>
              <a:buChar char="§"/>
            </a:pPr>
            <a:r>
              <a:rPr lang="en-US" sz="1600" dirty="0">
                <a:latin typeface="+mn-lt"/>
              </a:rPr>
              <a:t>Real-time logging with Azure Monitor</a:t>
            </a:r>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App</a:t>
            </a:r>
            <a:b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b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High availability and scalability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 in and managed by platform</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Layer 7 load balancing URL path</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host based, round robin, session affinity, redirection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SSL management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SSL offload and SSL policy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or ILB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internal or hybrid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Rich diagnostics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48726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mj-lt"/>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p:txBody>
          <a:bodyPr/>
          <a:lstStyle/>
          <a:p>
            <a:r>
              <a:rPr lang="en-US"/>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4159950" cy="727197"/>
          </a:xfrm>
          <a:prstGeom prst="rect">
            <a:avLst/>
          </a:prstGeom>
        </p:spPr>
        <p:txBody>
          <a:bodyPr wrap="square" anchor="t">
            <a:normAutofit/>
          </a:bodyPr>
          <a:lstStyle/>
          <a:p>
            <a:r>
              <a:rPr lang="en-US" sz="3600" dirty="0">
                <a:solidFill>
                  <a:schemeClr val="tx1"/>
                </a:solidFill>
              </a:rPr>
              <a:t>Agenda</a:t>
            </a:r>
          </a:p>
        </p:txBody>
      </p:sp>
      <p:pic>
        <p:nvPicPr>
          <p:cNvPr id="5" name="Picture Placeholder 4" descr="A person sitting in a living room&#10;&#10;Description automatically generated">
            <a:extLst>
              <a:ext uri="{FF2B5EF4-FFF2-40B4-BE49-F238E27FC236}">
                <a16:creationId xmlns:a16="http://schemas.microsoft.com/office/drawing/2014/main" id="{C03CCD6C-D707-4CB2-AB05-365EA25D537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l="16635" r="16635"/>
          <a:stretch>
            <a:fillRect/>
          </a:stretch>
        </p:blipFill>
        <p:spPr/>
      </p:pic>
      <p:sp>
        <p:nvSpPr>
          <p:cNvPr id="6" name="Text Placeholder 5"/>
          <p:cNvSpPr>
            <a:spLocks noGrp="1"/>
          </p:cNvSpPr>
          <p:nvPr>
            <p:ph type="body" sz="quarter" idx="4294967295"/>
          </p:nvPr>
        </p:nvSpPr>
        <p:spPr>
          <a:xfrm>
            <a:off x="588263" y="1393581"/>
            <a:ext cx="6669087" cy="4397619"/>
          </a:xfrm>
          <a:prstGeom prst="rect">
            <a:avLst/>
          </a:prstGeom>
        </p:spPr>
        <p:txBody>
          <a:bodyPr wrap="square" anchor="ctr">
            <a:normAutofit/>
          </a:bodyPr>
          <a:lstStyle/>
          <a:p>
            <a:pPr marL="0" indent="0">
              <a:spcBef>
                <a:spcPts val="1200"/>
              </a:spcBef>
              <a:buNone/>
            </a:pPr>
            <a:r>
              <a:rPr lang="en-US" sz="2000" dirty="0">
                <a:gradFill>
                  <a:gsLst>
                    <a:gs pos="1250">
                      <a:schemeClr val="tx1"/>
                    </a:gs>
                    <a:gs pos="100000">
                      <a:schemeClr val="tx1"/>
                    </a:gs>
                  </a:gsLst>
                  <a:lin ang="5400000" scaled="0"/>
                </a:gradFill>
                <a:latin typeface="+mj-lt"/>
              </a:rPr>
              <a:t>Introduction: </a:t>
            </a:r>
          </a:p>
          <a:p>
            <a:pPr indent="-342900">
              <a:buFont typeface="Wingdings" panose="05000000000000000000" pitchFamily="2" charset="2"/>
              <a:buChar char="§"/>
            </a:pPr>
            <a:r>
              <a:rPr lang="en-US" sz="2000" dirty="0"/>
              <a:t>Azure Security Compass </a:t>
            </a:r>
          </a:p>
          <a:p>
            <a:pPr indent="-342900">
              <a:spcAft>
                <a:spcPts val="1200"/>
              </a:spcAft>
              <a:buFont typeface="Wingdings" panose="05000000000000000000" pitchFamily="2" charset="2"/>
              <a:buChar char="§"/>
            </a:pPr>
            <a:r>
              <a:rPr lang="en-US" sz="2000" dirty="0"/>
              <a:t>Secure Score</a:t>
            </a:r>
          </a:p>
          <a:p>
            <a:pPr marL="0" indent="0">
              <a:spcBef>
                <a:spcPts val="1200"/>
              </a:spcBef>
              <a:spcAft>
                <a:spcPts val="1200"/>
              </a:spcAft>
              <a:buNone/>
            </a:pPr>
            <a:r>
              <a:rPr lang="en-US" sz="2000" dirty="0">
                <a:gradFill>
                  <a:gsLst>
                    <a:gs pos="1250">
                      <a:schemeClr val="tx1"/>
                    </a:gs>
                    <a:gs pos="100000">
                      <a:schemeClr val="tx1"/>
                    </a:gs>
                  </a:gsLst>
                  <a:lin ang="5400000" scaled="0"/>
                </a:gradFill>
                <a:latin typeface="+mj-lt"/>
              </a:rPr>
              <a:t>Top 10 Best practices</a:t>
            </a:r>
          </a:p>
          <a:p>
            <a:pPr marL="0" indent="0">
              <a:spcBef>
                <a:spcPts val="1200"/>
              </a:spcBef>
              <a:buNone/>
            </a:pPr>
            <a:r>
              <a:rPr lang="en-US" sz="2000" dirty="0">
                <a:gradFill>
                  <a:gsLst>
                    <a:gs pos="1250">
                      <a:schemeClr val="tx1"/>
                    </a:gs>
                    <a:gs pos="100000">
                      <a:schemeClr val="tx1"/>
                    </a:gs>
                  </a:gsLst>
                  <a:lin ang="5400000" scaled="0"/>
                </a:gradFill>
                <a:latin typeface="+mj-lt"/>
              </a:rPr>
              <a:t>Calls to Action</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Follow Best Practices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Learn More</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Share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Provide Feedback</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3A12AA-3C67-43B7-BDC2-E3FF9DAAB5BC}"/>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8</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DA06ED69-F789-44A8-9C00-63738C5D365F}"/>
              </a:ext>
            </a:extLst>
          </p:cNvPr>
          <p:cNvSpPr/>
          <p:nvPr/>
        </p:nvSpPr>
        <p:spPr bwMode="auto">
          <a:xfrm>
            <a:off x="588262" y="1816098"/>
            <a:ext cx="5872154" cy="4584701"/>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WAF</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BEST PRACTICE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16098"/>
            <a:ext cx="5872164" cy="458470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Use Web App Firewall on All Internet Facing Applications</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t>Configure web application firewalls (WAFs) to protect all internet facing applications</a:t>
            </a: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Common security vulnerability types are often exploited by attackers targeting applications (either as an ingress point to the environment or as the ultimate objective). </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rPr>
              <a:t>WAFs are a critical mitigation for these attacks if you don’t have a mature security development lifecycle (SDL) to find/fix these vulnerabilities. WAFs also serve as an important safety measure even if you don’t have a mature SDL (much like a parachute in a plane).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t>Microsoft includes WAF capabilities in </a:t>
            </a:r>
            <a:r>
              <a:rPr lang="en-US" sz="1400" u="sng" dirty="0">
                <a:hlinkClick r:id="rId3"/>
              </a:rPr>
              <a:t>Azure Application Gateway</a:t>
            </a:r>
            <a:r>
              <a:rPr lang="en-US" sz="1400" dirty="0"/>
              <a:t> and many vendors offer these capabilities as standalone security appliances or as part of next generation firewalls.</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222948" y="1514702"/>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0CD1B11-4C20-4262-A714-330D517C13A0}"/>
                  </a:ext>
                </a:extLst>
              </p:cNvPr>
              <p:cNvGraphicFramePr>
                <a:graphicFrameLocks noChangeAspect="1"/>
              </p:cNvGraphicFramePr>
              <p:nvPr>
                <p:extLst>
                  <p:ext uri="{D42A27DB-BD31-4B8C-83A1-F6EECF244321}">
                    <p14:modId xmlns:p14="http://schemas.microsoft.com/office/powerpoint/2010/main" val="1733825208"/>
                  </p:ext>
                </p:extLst>
              </p:nvPr>
            </p:nvGraphicFramePr>
            <p:xfrm>
              <a:off x="6695836" y="2758362"/>
              <a:ext cx="4907902" cy="2760695"/>
            </p:xfrm>
            <a:graphic>
              <a:graphicData uri="http://schemas.microsoft.com/office/powerpoint/2016/slidezoom">
                <pslz:sldZm>
                  <pslz:sldZmObj sldId="4658" cId="3789271985">
                    <pslz:zmPr id="{1478779C-8BA2-45F7-9B06-D602C3672169}" returnToParent="0" transitionDur="1000">
                      <p166:blipFill xmlns:p166="http://schemas.microsoft.com/office/powerpoint/2016/6/main">
                        <a:blip r:embed="rId4"/>
                        <a:stretch>
                          <a:fillRect/>
                        </a:stretch>
                      </p166:blipFill>
                      <p166:spPr xmlns:p166="http://schemas.microsoft.com/office/powerpoint/2016/6/main">
                        <a:xfrm>
                          <a:off x="0" y="0"/>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0CD1B11-4C20-4262-A714-330D517C13A0}"/>
                  </a:ext>
                </a:extLst>
              </p:cNvPr>
              <p:cNvPicPr>
                <a:picLocks noGrp="1" noRot="1" noChangeAspect="1" noMove="1" noResize="1" noEditPoints="1" noAdjustHandles="1" noChangeArrowheads="1" noChangeShapeType="1"/>
              </p:cNvPicPr>
              <p:nvPr/>
            </p:nvPicPr>
            <p:blipFill>
              <a:blip r:embed="rId5"/>
              <a:stretch>
                <a:fillRect/>
              </a:stretch>
            </p:blipFill>
            <p:spPr>
              <a:xfrm>
                <a:off x="6695836" y="2758362"/>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A93F66C2-F18C-4F18-9D4F-5F09C7FAA0A5}"/>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6"/>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A93F66C2-F18C-4F18-9D4F-5F09C7FAA0A5}"/>
                  </a:ext>
                </a:extLst>
              </p:cNvPr>
              <p:cNvPicPr>
                <a:picLocks noGrp="1" noRot="1" noChangeAspect="1" noMove="1" noResize="1" noEditPoints="1" noAdjustHandles="1" noChangeArrowheads="1" noChangeShapeType="1"/>
              </p:cNvPicPr>
              <p:nvPr/>
            </p:nvPicPr>
            <p:blipFill>
              <a:blip r:embed="rId7"/>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6DA5335A-2948-465C-ACF1-B90F1836F727}"/>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361D5B8F-8B25-41B2-9EB3-7E5E5B34CBB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6756918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0E83DCC-DE89-45A6-B148-4630BAF15DD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9</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General Guidance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2239936"/>
            <a:ext cx="5657848" cy="35601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DD</a:t>
            </a:r>
            <a:r>
              <a:rPr lang="en-US" sz="1400" b="1" cap="small" dirty="0">
                <a:solidFill>
                  <a:srgbClr val="107C10"/>
                </a:solidFill>
                <a:latin typeface="Segoe UI" panose="020B0502040204020203" pitchFamily="34" charset="0"/>
                <a:cs typeface="Segoe UI" panose="020B0502040204020203" pitchFamily="34" charset="0"/>
              </a:rPr>
              <a:t>o</a:t>
            </a:r>
            <a:r>
              <a:rPr lang="en-US" sz="1400" b="1" cap="all" dirty="0">
                <a:solidFill>
                  <a:srgbClr val="107C10"/>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111730" y="193854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536FA42-74A1-4CB2-A666-21CD7144E4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536FA42-74A1-4CB2-A666-21CD7144E47C}"/>
                  </a:ext>
                </a:extLst>
              </p:cNvPr>
              <p:cNvPicPr>
                <a:picLocks noGrp="1" noRot="1" noChangeAspect="1" noMove="1" noResize="1" noEditPoints="1" noAdjustHandles="1" noChangeArrowheads="1" noChangeShapeType="1"/>
              </p:cNvPicPr>
              <p:nvPr/>
            </p:nvPicPr>
            <p:blipFill>
              <a:blip r:embed="rId9"/>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4FF70445-6CBF-48BC-8A58-EE3A373BEF7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DF25BF0A-CD3C-47DE-8F92-12999FB31024}"/>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5DD2E14-F1F4-4DE2-B131-CEDA40241437}"/>
                  </a:ext>
                </a:extLst>
              </p:cNvPr>
              <p:cNvGraphicFramePr>
                <a:graphicFrameLocks noChangeAspect="1"/>
              </p:cNvGraphicFramePr>
              <p:nvPr>
                <p:extLst>
                  <p:ext uri="{D42A27DB-BD31-4B8C-83A1-F6EECF244321}">
                    <p14:modId xmlns:p14="http://schemas.microsoft.com/office/powerpoint/2010/main" val="329831614"/>
                  </p:ext>
                </p:extLst>
              </p:nvPr>
            </p:nvGraphicFramePr>
            <p:xfrm>
              <a:off x="7019776" y="1434902"/>
              <a:ext cx="3933973" cy="2212860"/>
            </p:xfrm>
            <a:graphic>
              <a:graphicData uri="http://schemas.microsoft.com/office/powerpoint/2016/slidezoom">
                <pslz:sldZm>
                  <pslz:sldZmObj sldId="8450" cId="492507349">
                    <pslz:zmPr id="{A9B8ED98-C0D6-436D-9B11-50624EC3612E}" returnToParent="0" transitionDur="1000">
                      <p166:blipFill xmlns:p166="http://schemas.microsoft.com/office/powerpoint/2016/6/main">
                        <a:blip r:embed="rId10"/>
                        <a:stretch>
                          <a:fillRect/>
                        </a:stretch>
                      </p166:blipFill>
                      <p166:spPr xmlns:p166="http://schemas.microsoft.com/office/powerpoint/2016/6/main">
                        <a:xfrm>
                          <a:off x="0" y="0"/>
                          <a:ext cx="3933973" cy="221286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85DD2E14-F1F4-4DE2-B131-CEDA40241437}"/>
                  </a:ext>
                </a:extLst>
              </p:cNvPr>
              <p:cNvPicPr>
                <a:picLocks noGrp="1" noRot="1" noChangeAspect="1" noMove="1" noResize="1" noEditPoints="1" noAdjustHandles="1" noChangeArrowheads="1" noChangeShapeType="1"/>
              </p:cNvPicPr>
              <p:nvPr/>
            </p:nvPicPr>
            <p:blipFill>
              <a:blip r:embed="rId12"/>
              <a:stretch>
                <a:fillRect/>
              </a:stretch>
            </p:blipFill>
            <p:spPr>
              <a:xfrm>
                <a:off x="7019776" y="1434902"/>
                <a:ext cx="3933973" cy="221286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1983685169"/>
                  </p:ext>
                </p:extLst>
              </p:nvPr>
            </p:nvGraphicFramePr>
            <p:xfrm>
              <a:off x="7019777" y="3765720"/>
              <a:ext cx="3933973" cy="2212860"/>
            </p:xfrm>
            <a:graphic>
              <a:graphicData uri="http://schemas.microsoft.com/office/powerpoint/2016/slidezoom">
                <pslz:sldZm>
                  <pslz:sldZmObj sldId="4596" cId="303959496">
                    <pslz:zmPr id="{361C2F14-AF54-4B79-8835-E35314419496}" transitionDur="1000">
                      <p166:blipFill xmlns:p166="http://schemas.microsoft.com/office/powerpoint/2016/6/main">
                        <a:blip r:embed="rId13"/>
                        <a:stretch>
                          <a:fillRect/>
                        </a:stretch>
                      </p166:blipFill>
                      <p166:spPr xmlns:p166="http://schemas.microsoft.com/office/powerpoint/2016/6/main">
                        <a:xfrm>
                          <a:off x="0" y="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019777" y="376572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03136" y="5152791"/>
            <a:ext cx="5212080" cy="1156839"/>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62978" y="2461654"/>
            <a:ext cx="5212080" cy="1434537"/>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39492" y="418123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62978" y="121052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043387" y="1251805"/>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dirty="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cstate="print">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CB1B0-FB36-4646-A187-738083ABBBA0}"/>
              </a:ext>
            </a:extLst>
          </p:cNvPr>
          <p:cNvSpPr/>
          <p:nvPr/>
        </p:nvSpPr>
        <p:spPr bwMode="auto">
          <a:xfrm>
            <a:off x="6219801"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7" name="Rectangle 26">
            <a:extLst>
              <a:ext uri="{FF2B5EF4-FFF2-40B4-BE49-F238E27FC236}">
                <a16:creationId xmlns:a16="http://schemas.microsoft.com/office/drawing/2014/main" id="{71CB982F-0D9E-43EB-A4D7-F7BDF2974B64}"/>
              </a:ext>
            </a:extLst>
          </p:cNvPr>
          <p:cNvSpPr/>
          <p:nvPr/>
        </p:nvSpPr>
        <p:spPr bwMode="auto">
          <a:xfrm>
            <a:off x="584199"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4" name="Rectangle 23">
            <a:extLst>
              <a:ext uri="{FF2B5EF4-FFF2-40B4-BE49-F238E27FC236}">
                <a16:creationId xmlns:a16="http://schemas.microsoft.com/office/drawing/2014/main" id="{487967F1-E9E0-40E3-B05C-6C15585A6558}"/>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10</a:t>
            </a:r>
            <a:endParaRPr lang="en-US" sz="2800" dirty="0">
              <a:solidFill>
                <a:schemeClr val="bg1"/>
              </a:solidFill>
              <a:latin typeface="+mj-lt"/>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4199"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a:solidFill>
                <a:srgbClr val="107C10"/>
              </a:solidFill>
            </a:endParaRP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What </a:t>
            </a:r>
            <a:r>
              <a:rPr lang="en-US" sz="140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Why </a:t>
            </a:r>
            <a:r>
              <a:rPr lang="en-US" sz="140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How </a:t>
            </a:r>
            <a:r>
              <a:rPr lang="en-US" sz="1400">
                <a:gradFill>
                  <a:gsLst>
                    <a:gs pos="1250">
                      <a:srgbClr val="1A1A1A"/>
                    </a:gs>
                    <a:gs pos="100000">
                      <a:srgbClr val="1A1A1A"/>
                    </a:gs>
                  </a:gsLst>
                  <a:lin ang="5400000" scaled="0"/>
                </a:gradFill>
              </a:rPr>
              <a:t>–</a:t>
            </a:r>
            <a:r>
              <a:rPr lang="en-US" sz="1400" b="1">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Add to Azure tenant</a:t>
            </a:r>
            <a:endParaRPr lang="en-US" sz="1100">
              <a:gradFill>
                <a:gsLst>
                  <a:gs pos="1250">
                    <a:srgbClr val="1A1A1A"/>
                  </a:gs>
                  <a:gs pos="100000">
                    <a:srgbClr val="1A1A1A"/>
                  </a:gs>
                </a:gsLst>
                <a:lin ang="5400000" scaled="0"/>
              </a:gradFill>
            </a:endParaRPr>
          </a:p>
        </p:txBody>
      </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21385"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CHOICES</a:t>
            </a: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2976804"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11" name="Group 10">
            <a:extLst>
              <a:ext uri="{FF2B5EF4-FFF2-40B4-BE49-F238E27FC236}">
                <a16:creationId xmlns:a16="http://schemas.microsoft.com/office/drawing/2014/main" id="{E37E93BB-C00D-4854-AC8E-978E0C5BAB6B}"/>
              </a:ext>
            </a:extLst>
          </p:cNvPr>
          <p:cNvGrpSpPr/>
          <p:nvPr/>
        </p:nvGrpSpPr>
        <p:grpSpPr>
          <a:xfrm>
            <a:off x="8613990"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BC391D2C-2061-48FA-90F8-E2941562890A}"/>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5"/>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8" name="Slide Zoom 27">
                <a:extLst>
                  <a:ext uri="{FF2B5EF4-FFF2-40B4-BE49-F238E27FC236}">
                    <a16:creationId xmlns:a16="http://schemas.microsoft.com/office/drawing/2014/main" id="{BC391D2C-2061-48FA-90F8-E2941562890A}"/>
                  </a:ext>
                </a:extLst>
              </p:cNvPr>
              <p:cNvPicPr>
                <a:picLocks noGrp="1" noRot="1" noChangeAspect="1" noMove="1" noResize="1" noEditPoints="1" noAdjustHandles="1" noChangeArrowheads="1" noChangeShapeType="1"/>
              </p:cNvPicPr>
              <p:nvPr/>
            </p:nvPicPr>
            <p:blipFill>
              <a:blip r:embed="rId6"/>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9" name="TextBox 28">
            <a:extLst>
              <a:ext uri="{FF2B5EF4-FFF2-40B4-BE49-F238E27FC236}">
                <a16:creationId xmlns:a16="http://schemas.microsoft.com/office/drawing/2014/main" id="{D1B601CF-323C-4EAB-8AEE-A9BAE4D56246}"/>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56731B8F-443F-4F14-8B15-3339FFEF450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4503271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BEB-1375-4397-916F-49D87E69A128}"/>
              </a:ext>
            </a:extLst>
          </p:cNvPr>
          <p:cNvSpPr>
            <a:spLocks noGrp="1"/>
          </p:cNvSpPr>
          <p:nvPr>
            <p:ph type="title"/>
          </p:nvPr>
        </p:nvSpPr>
        <p:spPr>
          <a:xfrm>
            <a:off x="588263" y="585788"/>
            <a:ext cx="4158362" cy="492443"/>
          </a:xfrm>
        </p:spPr>
        <p:txBody>
          <a:bodyPr/>
          <a:lstStyle/>
          <a:p>
            <a:r>
              <a:rPr lang="en-US" dirty="0"/>
              <a:t>Calls To Action</a:t>
            </a:r>
          </a:p>
        </p:txBody>
      </p:sp>
      <p:sp>
        <p:nvSpPr>
          <p:cNvPr id="3" name="Text Placeholder 2">
            <a:extLst>
              <a:ext uri="{FF2B5EF4-FFF2-40B4-BE49-F238E27FC236}">
                <a16:creationId xmlns:a16="http://schemas.microsoft.com/office/drawing/2014/main" id="{B10DC52E-74F5-4018-974B-6CAE7E88F9C1}"/>
              </a:ext>
            </a:extLst>
          </p:cNvPr>
          <p:cNvSpPr>
            <a:spLocks noGrp="1"/>
          </p:cNvSpPr>
          <p:nvPr>
            <p:ph type="body" sz="quarter" idx="10"/>
          </p:nvPr>
        </p:nvSpPr>
        <p:spPr>
          <a:xfrm>
            <a:off x="588263" y="1293284"/>
            <a:ext cx="4690363" cy="5678478"/>
          </a:xfrm>
        </p:spPr>
        <p:txBody>
          <a:bodyPr/>
          <a:lstStyle/>
          <a:p>
            <a:r>
              <a:rPr lang="en-US" sz="2000" dirty="0">
                <a:solidFill>
                  <a:schemeClr val="accent1"/>
                </a:solidFill>
                <a:latin typeface="+mj-lt"/>
              </a:rPr>
              <a:t>Follow Best Practices </a:t>
            </a:r>
          </a:p>
          <a:p>
            <a:pPr marL="285750" indent="-285750">
              <a:buFont typeface="Wingdings" panose="05000000000000000000" pitchFamily="2" charset="2"/>
              <a:buChar char="§"/>
            </a:pPr>
            <a:r>
              <a:rPr lang="en-US" sz="1600" dirty="0"/>
              <a:t>in your Design </a:t>
            </a:r>
            <a:r>
              <a:rPr lang="en-US" sz="1600" dirty="0">
                <a:sym typeface="Wingdings" panose="05000000000000000000" pitchFamily="2" charset="2"/>
              </a:rPr>
              <a:t> Build  Operations</a:t>
            </a:r>
          </a:p>
          <a:p>
            <a:pPr>
              <a:spcBef>
                <a:spcPts val="1800"/>
              </a:spcBef>
            </a:pPr>
            <a:r>
              <a:rPr lang="en-US" sz="2000" dirty="0">
                <a:solidFill>
                  <a:schemeClr val="accent1"/>
                </a:solidFill>
                <a:latin typeface="+mj-lt"/>
              </a:rPr>
              <a:t>Learn More</a:t>
            </a:r>
          </a:p>
          <a:p>
            <a:pPr marL="285750" indent="-285750">
              <a:buFont typeface="Wingdings" panose="05000000000000000000" pitchFamily="2" charset="2"/>
              <a:buChar char="§"/>
            </a:pPr>
            <a:r>
              <a:rPr lang="en-US" sz="1600" b="1" dirty="0"/>
              <a:t>Videos</a:t>
            </a:r>
            <a:r>
              <a:rPr lang="en-US" sz="1600" dirty="0"/>
              <a:t> </a:t>
            </a:r>
            <a:br>
              <a:rPr lang="en-US" sz="1600" dirty="0"/>
            </a:br>
            <a:r>
              <a:rPr lang="en-US" sz="1600" dirty="0">
                <a:gradFill>
                  <a:gsLst>
                    <a:gs pos="1250">
                      <a:srgbClr val="000000"/>
                    </a:gs>
                    <a:gs pos="100000">
                      <a:srgbClr val="000000"/>
                    </a:gs>
                  </a:gsLst>
                  <a:lin ang="5400000" scaled="0"/>
                </a:gradFill>
                <a:hlinkClick r:id="rId3"/>
              </a:rPr>
              <a:t>aka.ms/</a:t>
            </a:r>
            <a:r>
              <a:rPr lang="en-US" sz="1600" dirty="0" err="1">
                <a:gradFill>
                  <a:gsLst>
                    <a:gs pos="1250">
                      <a:srgbClr val="000000"/>
                    </a:gs>
                    <a:gs pos="100000">
                      <a:srgbClr val="000000"/>
                    </a:gs>
                  </a:gsLst>
                  <a:lin ang="5400000" scaled="0"/>
                </a:gradFill>
                <a:hlinkClick r:id="rId3"/>
              </a:rPr>
              <a:t>AzureSecurityCompass</a:t>
            </a:r>
            <a:r>
              <a:rPr lang="en-US" sz="1600" dirty="0">
                <a:gradFill>
                  <a:gsLst>
                    <a:gs pos="1250">
                      <a:srgbClr val="000000"/>
                    </a:gs>
                    <a:gs pos="100000">
                      <a:srgbClr val="000000"/>
                    </a:gs>
                  </a:gsLst>
                  <a:lin ang="5400000" scaled="0"/>
                </a:gradFill>
                <a:hlinkClick r:id="rId3"/>
              </a:rPr>
              <a:t>-Videos</a:t>
            </a:r>
            <a:r>
              <a:rPr lang="en-US" sz="1600" dirty="0">
                <a:gradFill>
                  <a:gsLst>
                    <a:gs pos="1250">
                      <a:srgbClr val="000000"/>
                    </a:gs>
                    <a:gs pos="100000">
                      <a:srgbClr val="000000"/>
                    </a:gs>
                  </a:gsLst>
                  <a:lin ang="5400000" scaled="0"/>
                </a:gradFill>
              </a:rPr>
              <a:t> </a:t>
            </a:r>
            <a:endParaRPr lang="en-US" sz="1600" dirty="0"/>
          </a:p>
          <a:p>
            <a:pPr marL="285750" indent="-285750">
              <a:buFont typeface="Wingdings" panose="05000000000000000000" pitchFamily="2" charset="2"/>
              <a:buChar char="§"/>
            </a:pPr>
            <a:r>
              <a:rPr lang="en-US" sz="1600" b="1" dirty="0"/>
              <a:t>Download slides</a:t>
            </a:r>
            <a:r>
              <a:rPr lang="en-US" sz="1600" dirty="0"/>
              <a:t>  </a:t>
            </a:r>
            <a:r>
              <a:rPr lang="en-US" sz="1600" dirty="0">
                <a:gradFill>
                  <a:gsLst>
                    <a:gs pos="1250">
                      <a:srgbClr val="000000"/>
                    </a:gs>
                    <a:gs pos="100000">
                      <a:srgbClr val="000000"/>
                    </a:gs>
                  </a:gsLst>
                  <a:lin ang="5400000" scaled="0"/>
                </a:gradFill>
                <a:hlinkClick r:id="rId4"/>
              </a:rPr>
              <a:t>aka.ms/</a:t>
            </a:r>
            <a:r>
              <a:rPr lang="en-US" sz="1600" dirty="0" err="1">
                <a:gradFill>
                  <a:gsLst>
                    <a:gs pos="1250">
                      <a:srgbClr val="000000"/>
                    </a:gs>
                    <a:gs pos="100000">
                      <a:srgbClr val="000000"/>
                    </a:gs>
                  </a:gsLst>
                  <a:lin ang="5400000" scaled="0"/>
                </a:gradFill>
                <a:hlinkClick r:id="rId4"/>
              </a:rPr>
              <a:t>AzureSecurityCompass</a:t>
            </a:r>
            <a:r>
              <a:rPr lang="en-US" sz="1600" dirty="0">
                <a:gradFill>
                  <a:gsLst>
                    <a:gs pos="1250">
                      <a:srgbClr val="000000"/>
                    </a:gs>
                    <a:gs pos="100000">
                      <a:srgbClr val="000000"/>
                    </a:gs>
                  </a:gsLst>
                  <a:lin ang="5400000" scaled="0"/>
                </a:gradFill>
              </a:rPr>
              <a:t> </a:t>
            </a:r>
          </a:p>
          <a:p>
            <a:pPr marL="285750" indent="-285750">
              <a:buFont typeface="Wingdings" panose="05000000000000000000" pitchFamily="2" charset="2"/>
              <a:buChar char="§"/>
            </a:pPr>
            <a:r>
              <a:rPr lang="en-US" sz="1600" b="1" dirty="0"/>
              <a:t>Architecture Guidance</a:t>
            </a:r>
            <a:r>
              <a:rPr lang="en-US" sz="1600" dirty="0"/>
              <a:t> </a:t>
            </a:r>
            <a:r>
              <a:rPr lang="en-US" sz="1600" dirty="0">
                <a:gradFill>
                  <a:gsLst>
                    <a:gs pos="1250">
                      <a:srgbClr val="000000"/>
                    </a:gs>
                    <a:gs pos="100000">
                      <a:srgbClr val="000000"/>
                    </a:gs>
                  </a:gsLst>
                  <a:lin ang="5400000" scaled="0"/>
                </a:gradFill>
                <a:hlinkClick r:id="rId5"/>
              </a:rPr>
              <a:t>aka.ms/</a:t>
            </a:r>
            <a:r>
              <a:rPr lang="en-US" sz="1600" dirty="0" err="1">
                <a:gradFill>
                  <a:gsLst>
                    <a:gs pos="1250">
                      <a:srgbClr val="000000"/>
                    </a:gs>
                    <a:gs pos="100000">
                      <a:srgbClr val="000000"/>
                    </a:gs>
                  </a:gsLst>
                  <a:lin ang="5400000" scaled="0"/>
                </a:gradFill>
                <a:hlinkClick r:id="rId5"/>
              </a:rPr>
              <a:t>AzureSecurityArchitecture</a:t>
            </a:r>
            <a:r>
              <a:rPr lang="en-US" sz="1600" dirty="0">
                <a:gradFill>
                  <a:gsLst>
                    <a:gs pos="1250">
                      <a:srgbClr val="000000"/>
                    </a:gs>
                    <a:gs pos="100000">
                      <a:srgbClr val="000000"/>
                    </a:gs>
                  </a:gsLst>
                  <a:lin ang="5400000" scaled="0"/>
                </a:gradFill>
              </a:rPr>
              <a:t> </a:t>
            </a:r>
            <a:endParaRPr lang="en-US" sz="1600" dirty="0"/>
          </a:p>
          <a:p>
            <a:pPr>
              <a:spcBef>
                <a:spcPts val="1800"/>
              </a:spcBef>
            </a:pPr>
            <a:r>
              <a:rPr lang="en-US" sz="2000" dirty="0">
                <a:solidFill>
                  <a:schemeClr val="accent1"/>
                </a:solidFill>
                <a:latin typeface="+mj-lt"/>
              </a:rPr>
              <a:t>Share </a:t>
            </a:r>
          </a:p>
          <a:p>
            <a:pPr marL="285750" indent="-285750">
              <a:buFont typeface="Wingdings" panose="05000000000000000000" pitchFamily="2" charset="2"/>
              <a:buChar char="§"/>
            </a:pPr>
            <a:r>
              <a:rPr lang="en-US" sz="1600" b="1" dirty="0"/>
              <a:t>Architecture </a:t>
            </a:r>
            <a:r>
              <a:rPr lang="en-US" sz="1600" dirty="0">
                <a:sym typeface="Wingdings" panose="05000000000000000000" pitchFamily="2" charset="2"/>
              </a:rPr>
              <a:t></a:t>
            </a:r>
            <a:r>
              <a:rPr lang="en-US" sz="1600" dirty="0"/>
              <a:t> architects &amp; technical teams</a:t>
            </a:r>
          </a:p>
          <a:p>
            <a:pPr marL="285750" indent="-285750">
              <a:buFont typeface="Wingdings" panose="05000000000000000000" pitchFamily="2" charset="2"/>
              <a:buChar char="§"/>
            </a:pPr>
            <a:r>
              <a:rPr lang="en-US" sz="1600" b="1" dirty="0"/>
              <a:t>Slides </a:t>
            </a:r>
            <a:r>
              <a:rPr lang="en-US" sz="1600" b="1" dirty="0">
                <a:sym typeface="Wingdings" panose="05000000000000000000" pitchFamily="2" charset="2"/>
              </a:rPr>
              <a:t> </a:t>
            </a:r>
            <a:r>
              <a:rPr lang="en-US" sz="1600" dirty="0">
                <a:sym typeface="Wingdings" panose="05000000000000000000" pitchFamily="2" charset="2"/>
              </a:rPr>
              <a:t>all of </a:t>
            </a:r>
            <a:r>
              <a:rPr lang="en-US" sz="1600" dirty="0"/>
              <a:t>your teams</a:t>
            </a:r>
          </a:p>
          <a:p>
            <a:pPr>
              <a:spcBef>
                <a:spcPts val="1800"/>
              </a:spcBef>
            </a:pPr>
            <a:r>
              <a:rPr lang="en-US" sz="2000" dirty="0">
                <a:solidFill>
                  <a:schemeClr val="accent1"/>
                </a:solidFill>
                <a:latin typeface="+mj-lt"/>
              </a:rPr>
              <a:t>Provide Feedback</a:t>
            </a:r>
            <a:endParaRPr lang="en-US" sz="2000" dirty="0"/>
          </a:p>
          <a:p>
            <a:pPr marL="285750" indent="-285750">
              <a:buFont typeface="Wingdings" panose="05000000000000000000" pitchFamily="2" charset="2"/>
              <a:buChar char="§"/>
            </a:pPr>
            <a:r>
              <a:rPr lang="en-US" sz="1600" b="1" dirty="0"/>
              <a:t>Compass </a:t>
            </a:r>
            <a:r>
              <a:rPr lang="en-US" sz="1600" dirty="0"/>
              <a:t>- Security and Identity Forum in </a:t>
            </a:r>
            <a:r>
              <a:rPr lang="en-US" sz="1600" dirty="0">
                <a:hlinkClick r:id="rId6"/>
              </a:rPr>
              <a:t>https://aka.ms/SecurityCommunity</a:t>
            </a:r>
            <a:r>
              <a:rPr lang="en-US" sz="1600" dirty="0"/>
              <a:t> </a:t>
            </a:r>
          </a:p>
          <a:p>
            <a:pPr marL="285750" indent="-285750">
              <a:buFont typeface="Wingdings" panose="05000000000000000000" pitchFamily="2" charset="2"/>
              <a:buChar char="§"/>
            </a:pPr>
            <a:r>
              <a:rPr lang="en-US" sz="1600" b="1" dirty="0"/>
              <a:t>Join Secure Score Private Preview </a:t>
            </a:r>
            <a:r>
              <a:rPr lang="en-US" sz="1600" dirty="0">
                <a:hlinkClick r:id="rId7"/>
              </a:rPr>
              <a:t>https://aka.ms/MicrosoftSecurityPreviewProgram</a:t>
            </a:r>
            <a:r>
              <a:rPr lang="en-US" sz="1600" dirty="0"/>
              <a:t> </a:t>
            </a:r>
          </a:p>
          <a:p>
            <a:endParaRPr lang="en-US" dirty="0"/>
          </a:p>
        </p:txBody>
      </p:sp>
      <p:pic>
        <p:nvPicPr>
          <p:cNvPr id="6" name="Picture Placeholder 5" descr="A group of people standing next to a window&#10;&#10;Description automatically generated">
            <a:extLst>
              <a:ext uri="{FF2B5EF4-FFF2-40B4-BE49-F238E27FC236}">
                <a16:creationId xmlns:a16="http://schemas.microsoft.com/office/drawing/2014/main" id="{07DCA577-8621-451E-95FE-14BBDD2A4AD7}"/>
              </a:ext>
            </a:extLst>
          </p:cNvPr>
          <p:cNvPicPr>
            <a:picLocks noGrp="1" noChangeAspect="1"/>
          </p:cNvPicPr>
          <p:nvPr>
            <p:ph type="pic" sz="quarter" idx="11"/>
          </p:nvPr>
        </p:nvPicPr>
        <p:blipFill>
          <a:blip r:embed="rId8" cstate="print">
            <a:extLst>
              <a:ext uri="{28A0092B-C50C-407E-A947-70E740481C1C}">
                <a14:useLocalDpi xmlns:a14="http://schemas.microsoft.com/office/drawing/2010/main"/>
              </a:ext>
            </a:extLst>
          </a:blip>
          <a:srcRect t="16667" b="16667"/>
          <a:stretch>
            <a:fillRect/>
          </a:stretch>
        </p:blipFill>
        <p:spPr>
          <a:xfrm>
            <a:off x="5578699" y="0"/>
            <a:ext cx="6858000" cy="6858000"/>
          </a:xfrm>
        </p:spPr>
      </p:pic>
    </p:spTree>
    <p:extLst>
      <p:ext uri="{BB962C8B-B14F-4D97-AF65-F5344CB8AC3E}">
        <p14:creationId xmlns:p14="http://schemas.microsoft.com/office/powerpoint/2010/main" val="36116415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4A66-199D-4B86-B566-17F195950928}"/>
              </a:ext>
            </a:extLst>
          </p:cNvPr>
          <p:cNvSpPr txBox="1">
            <a:spLocks/>
          </p:cNvSpPr>
          <p:nvPr/>
        </p:nvSpPr>
        <p:spPr>
          <a:xfrm>
            <a:off x="700309" y="890202"/>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b="1" dirty="0"/>
              <a:t>Microsoft Ignite The Tour:</a:t>
            </a:r>
          </a:p>
          <a:p>
            <a:r>
              <a:rPr lang="en-GB" b="1" dirty="0"/>
              <a:t>Free Certification Exam Offer</a:t>
            </a:r>
          </a:p>
        </p:txBody>
      </p:sp>
      <p:pic>
        <p:nvPicPr>
          <p:cNvPr id="1026" name="Picture 2" descr="Free certification exam offer banner">
            <a:extLst>
              <a:ext uri="{FF2B5EF4-FFF2-40B4-BE49-F238E27FC236}">
                <a16:creationId xmlns:a16="http://schemas.microsoft.com/office/drawing/2014/main" id="{EC1C56E4-7449-4FA8-A29F-7E57DEB3F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3" y="2414096"/>
            <a:ext cx="8401147" cy="19669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A5D701-A2A4-41B5-9F25-C9BFD643A2D4}"/>
              </a:ext>
            </a:extLst>
          </p:cNvPr>
          <p:cNvSpPr/>
          <p:nvPr/>
        </p:nvSpPr>
        <p:spPr>
          <a:xfrm>
            <a:off x="755294" y="4583755"/>
            <a:ext cx="10606263" cy="1015663"/>
          </a:xfrm>
          <a:prstGeom prst="rect">
            <a:avLst/>
          </a:prstGeom>
        </p:spPr>
        <p:txBody>
          <a:bodyPr wrap="square">
            <a:spAutoFit/>
          </a:bodyPr>
          <a:lstStyle/>
          <a:p>
            <a:pPr algn="ctr"/>
            <a:r>
              <a:rPr lang="en-AU" sz="6000" b="1" dirty="0">
                <a:solidFill>
                  <a:srgbClr val="0070C0"/>
                </a:solidFill>
              </a:rPr>
              <a:t>https://aka.ms/Freeexam</a:t>
            </a:r>
          </a:p>
        </p:txBody>
      </p:sp>
      <p:pic>
        <p:nvPicPr>
          <p:cNvPr id="1028" name="Picture 4" descr="Scan me!">
            <a:extLst>
              <a:ext uri="{FF2B5EF4-FFF2-40B4-BE49-F238E27FC236}">
                <a16:creationId xmlns:a16="http://schemas.microsoft.com/office/drawing/2014/main" id="{565BD4BC-F637-4F68-8FAB-48EEC9F8A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294" y="2390990"/>
            <a:ext cx="2006895" cy="200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467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DDC4464-75AA-4D93-971A-FD52F4D36BB6}"/>
              </a:ext>
            </a:extLst>
          </p:cNvPr>
          <p:cNvSpPr txBox="1">
            <a:spLocks/>
          </p:cNvSpPr>
          <p:nvPr/>
        </p:nvSpPr>
        <p:spPr>
          <a:xfrm>
            <a:off x="910940" y="2690336"/>
            <a:ext cx="10370120" cy="738664"/>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pPr algn="ctr"/>
            <a:r>
              <a:rPr lang="en-US" sz="6600" dirty="0">
                <a:gradFill>
                  <a:gsLst>
                    <a:gs pos="1250">
                      <a:srgbClr val="1A1A1A"/>
                    </a:gs>
                    <a:gs pos="100000">
                      <a:srgbClr val="1A1A1A"/>
                    </a:gs>
                  </a:gsLst>
                  <a:lin ang="5400000" scaled="0"/>
                </a:gradFill>
              </a:rPr>
              <a:t>Thank you!</a:t>
            </a:r>
            <a:endParaRPr lang="en-US" sz="4000" b="1" kern="0" cap="all" spc="118" dirty="0">
              <a:solidFill>
                <a:srgbClr val="107C10"/>
              </a:solidFill>
              <a:ea typeface="Segoe UI Black" pitchFamily="34"/>
            </a:endParaRPr>
          </a:p>
        </p:txBody>
      </p:sp>
    </p:spTree>
    <p:extLst>
      <p:ext uri="{BB962C8B-B14F-4D97-AF65-F5344CB8AC3E}">
        <p14:creationId xmlns:p14="http://schemas.microsoft.com/office/powerpoint/2010/main" val="13111319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Security compass?</a:t>
            </a:r>
          </a:p>
        </p:txBody>
      </p:sp>
      <p:sp>
        <p:nvSpPr>
          <p:cNvPr id="6" name="Text Placeholder 5"/>
          <p:cNvSpPr>
            <a:spLocks noGrp="1"/>
          </p:cNvSpPr>
          <p:nvPr>
            <p:ph sz="quarter" idx="4294967295"/>
          </p:nvPr>
        </p:nvSpPr>
        <p:spPr>
          <a:xfrm>
            <a:off x="791633" y="1222000"/>
            <a:ext cx="10751001" cy="1698927"/>
          </a:xfrm>
        </p:spPr>
        <p:txBody>
          <a:bodyPr/>
          <a:lstStyle/>
          <a:p>
            <a:pPr marL="0" indent="0">
              <a:buNone/>
            </a:pPr>
            <a:r>
              <a:rPr lang="en-US" sz="2400" dirty="0">
                <a:latin typeface="+mj-lt"/>
              </a:rPr>
              <a:t>Azure Security Guidance</a:t>
            </a:r>
          </a:p>
          <a:p>
            <a:pPr marL="0" indent="0">
              <a:buNone/>
            </a:pPr>
            <a:r>
              <a:rPr lang="en-US" sz="1800" dirty="0"/>
              <a:t>Strategy Transformation Guidance</a:t>
            </a:r>
          </a:p>
          <a:p>
            <a:pPr marL="0" indent="0">
              <a:buNone/>
            </a:pPr>
            <a:r>
              <a:rPr lang="en-US" sz="1800" dirty="0"/>
              <a:t>Changes from On-premises Security</a:t>
            </a:r>
            <a:endParaRPr lang="en-US" sz="1800" dirty="0">
              <a:highlight>
                <a:srgbClr val="FFFF00"/>
              </a:highlight>
            </a:endParaRPr>
          </a:p>
          <a:p>
            <a:pPr marL="0" indent="0">
              <a:buNone/>
            </a:pPr>
            <a:r>
              <a:rPr lang="en-US" sz="1800" dirty="0"/>
              <a:t>Reference Models / Diagrams</a:t>
            </a:r>
          </a:p>
          <a:p>
            <a:pPr marL="0" indent="0">
              <a:buNone/>
            </a:pPr>
            <a:r>
              <a:rPr lang="en-US" sz="1800" dirty="0"/>
              <a:t>Actionable Best Practices (Top 10 is a subset)</a:t>
            </a:r>
          </a:p>
        </p:txBody>
      </p:sp>
      <p:pic>
        <p:nvPicPr>
          <p:cNvPr id="2" name="Picture 1">
            <a:extLst>
              <a:ext uri="{FF2B5EF4-FFF2-40B4-BE49-F238E27FC236}">
                <a16:creationId xmlns:a16="http://schemas.microsoft.com/office/drawing/2014/main" id="{E36E05AE-E1AB-4D5F-87F7-87449C0281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109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5" name="Picture 4">
            <a:extLst>
              <a:ext uri="{FF2B5EF4-FFF2-40B4-BE49-F238E27FC236}">
                <a16:creationId xmlns:a16="http://schemas.microsoft.com/office/drawing/2014/main" id="{983D4179-78C3-446A-B094-F1D771CB05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64912"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7" name="Picture 6">
            <a:extLst>
              <a:ext uri="{FF2B5EF4-FFF2-40B4-BE49-F238E27FC236}">
                <a16:creationId xmlns:a16="http://schemas.microsoft.com/office/drawing/2014/main" id="{E7F44987-A479-446B-81BA-0DAE5D0AC1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4236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8" name="Picture 7">
            <a:extLst>
              <a:ext uri="{FF2B5EF4-FFF2-40B4-BE49-F238E27FC236}">
                <a16:creationId xmlns:a16="http://schemas.microsoft.com/office/drawing/2014/main" id="{F40303D6-5BF5-4E97-923F-E29988FF35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1000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9" name="Picture 8">
            <a:extLst>
              <a:ext uri="{FF2B5EF4-FFF2-40B4-BE49-F238E27FC236}">
                <a16:creationId xmlns:a16="http://schemas.microsoft.com/office/drawing/2014/main" id="{B89E520F-B66E-4C6B-B2E8-EAF8F6DB5A2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364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0" name="Picture 9">
            <a:extLst>
              <a:ext uri="{FF2B5EF4-FFF2-40B4-BE49-F238E27FC236}">
                <a16:creationId xmlns:a16="http://schemas.microsoft.com/office/drawing/2014/main" id="{36C448F4-B531-4F42-98D7-B8DFBDC856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76184"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1" name="Picture 10">
            <a:extLst>
              <a:ext uri="{FF2B5EF4-FFF2-40B4-BE49-F238E27FC236}">
                <a16:creationId xmlns:a16="http://schemas.microsoft.com/office/drawing/2014/main" id="{6DA8FE08-4E64-436E-89FC-A42AD839EB8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8745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3" name="Picture 12">
            <a:extLst>
              <a:ext uri="{FF2B5EF4-FFF2-40B4-BE49-F238E27FC236}">
                <a16:creationId xmlns:a16="http://schemas.microsoft.com/office/drawing/2014/main" id="{D7AB46CE-21E0-4F80-A252-D4A864C70C6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821270" y="3162225"/>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4" name="Picture 3">
            <a:extLst>
              <a:ext uri="{FF2B5EF4-FFF2-40B4-BE49-F238E27FC236}">
                <a16:creationId xmlns:a16="http://schemas.microsoft.com/office/drawing/2014/main" id="{348A0957-E9A4-460B-9AA0-69FB571550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872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16" name="Rectangle 15">
            <a:extLst>
              <a:ext uri="{FF2B5EF4-FFF2-40B4-BE49-F238E27FC236}">
                <a16:creationId xmlns:a16="http://schemas.microsoft.com/office/drawing/2014/main" id="{F1F44A6B-1557-4743-B172-7DDC77C4EAA1}"/>
              </a:ext>
            </a:extLst>
          </p:cNvPr>
          <p:cNvSpPr/>
          <p:nvPr/>
        </p:nvSpPr>
        <p:spPr bwMode="auto">
          <a:xfrm>
            <a:off x="0" y="3984171"/>
            <a:ext cx="12192000" cy="2873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771A7B4-E9A3-4C53-90A6-A3C6C74BC52B}"/>
              </a:ext>
            </a:extLst>
          </p:cNvPr>
          <p:cNvSpPr/>
          <p:nvPr/>
        </p:nvSpPr>
        <p:spPr bwMode="auto">
          <a:xfrm>
            <a:off x="584200"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Architecture Documentation</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2"/>
              </a:rPr>
              <a:t>aka.ms/</a:t>
            </a:r>
            <a:r>
              <a:rPr lang="en-US" sz="1600" dirty="0" err="1">
                <a:gradFill>
                  <a:gsLst>
                    <a:gs pos="1250">
                      <a:srgbClr val="000000"/>
                    </a:gs>
                    <a:gs pos="100000">
                      <a:srgbClr val="000000"/>
                    </a:gs>
                  </a:gsLst>
                  <a:lin ang="5400000" scaled="0"/>
                </a:gradFill>
                <a:latin typeface="+mj-lt"/>
                <a:hlinkClick r:id="rId12"/>
              </a:rPr>
              <a:t>AzureSecurityArchitecture</a:t>
            </a:r>
            <a:r>
              <a:rPr lang="en-US" sz="1600" dirty="0">
                <a:gradFill>
                  <a:gsLst>
                    <a:gs pos="1250">
                      <a:srgbClr val="000000"/>
                    </a:gs>
                    <a:gs pos="100000">
                      <a:srgbClr val="000000"/>
                    </a:gs>
                  </a:gsLst>
                  <a:lin ang="5400000" scaled="0"/>
                </a:gradFill>
                <a:latin typeface="+mj-lt"/>
              </a:rPr>
              <a:t> </a:t>
            </a:r>
          </a:p>
        </p:txBody>
      </p:sp>
      <p:sp>
        <p:nvSpPr>
          <p:cNvPr id="46" name="Rectangle 45">
            <a:extLst>
              <a:ext uri="{FF2B5EF4-FFF2-40B4-BE49-F238E27FC236}">
                <a16:creationId xmlns:a16="http://schemas.microsoft.com/office/drawing/2014/main" id="{DC533335-7DB1-4DC4-88E0-DAC557706DAE}"/>
              </a:ext>
            </a:extLst>
          </p:cNvPr>
          <p:cNvSpPr/>
          <p:nvPr/>
        </p:nvSpPr>
        <p:spPr bwMode="auto">
          <a:xfrm>
            <a:off x="4287689"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Download Site</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3"/>
              </a:rPr>
              <a:t>aka.ms/</a:t>
            </a:r>
            <a:r>
              <a:rPr lang="en-US" sz="1600" dirty="0" err="1">
                <a:gradFill>
                  <a:gsLst>
                    <a:gs pos="1250">
                      <a:srgbClr val="000000"/>
                    </a:gs>
                    <a:gs pos="100000">
                      <a:srgbClr val="000000"/>
                    </a:gs>
                  </a:gsLst>
                  <a:lin ang="5400000" scaled="0"/>
                </a:gradFill>
                <a:latin typeface="+mj-lt"/>
                <a:hlinkClick r:id="rId13"/>
              </a:rPr>
              <a:t>AzureSecurityCompass</a:t>
            </a:r>
            <a:r>
              <a:rPr lang="en-US" sz="1600" dirty="0">
                <a:gradFill>
                  <a:gsLst>
                    <a:gs pos="1250">
                      <a:srgbClr val="000000"/>
                    </a:gs>
                    <a:gs pos="100000">
                      <a:srgbClr val="000000"/>
                    </a:gs>
                  </a:gsLst>
                  <a:lin ang="5400000" scaled="0"/>
                </a:gradFill>
                <a:latin typeface="+mj-lt"/>
              </a:rPr>
              <a:t>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Slides</a:t>
            </a:r>
            <a:r>
              <a:rPr lang="en-US" sz="1600" dirty="0">
                <a:gradFill>
                  <a:gsLst>
                    <a:gs pos="1250">
                      <a:srgbClr val="000000"/>
                    </a:gs>
                    <a:gs pos="100000">
                      <a:srgbClr val="000000"/>
                    </a:gs>
                  </a:gsLst>
                  <a:lin ang="5400000" scaled="0"/>
                </a:gradFill>
                <a:latin typeface="+mj-lt"/>
              </a:rPr>
              <a:t> –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Tracking Spreadsheets</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And more…</a:t>
            </a:r>
            <a:endParaRPr lang="en-US" sz="1600" dirty="0">
              <a:gradFill>
                <a:gsLst>
                  <a:gs pos="1250">
                    <a:srgbClr val="000000"/>
                  </a:gs>
                  <a:gs pos="100000">
                    <a:srgbClr val="000000"/>
                  </a:gs>
                </a:gsLst>
                <a:lin ang="5400000" scaled="0"/>
              </a:gradFill>
              <a:latin typeface="+mj-lt"/>
            </a:endParaRPr>
          </a:p>
        </p:txBody>
      </p:sp>
      <p:sp>
        <p:nvSpPr>
          <p:cNvPr id="47" name="Rectangle 46">
            <a:extLst>
              <a:ext uri="{FF2B5EF4-FFF2-40B4-BE49-F238E27FC236}">
                <a16:creationId xmlns:a16="http://schemas.microsoft.com/office/drawing/2014/main" id="{4E28F838-3B19-47D4-B382-05A3A4D09D1B}"/>
              </a:ext>
            </a:extLst>
          </p:cNvPr>
          <p:cNvSpPr/>
          <p:nvPr/>
        </p:nvSpPr>
        <p:spPr bwMode="auto">
          <a:xfrm>
            <a:off x="7991177"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Videos</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4"/>
              </a:rPr>
              <a:t>aka.ms/</a:t>
            </a:r>
            <a:r>
              <a:rPr lang="en-US" sz="1600" dirty="0" err="1">
                <a:gradFill>
                  <a:gsLst>
                    <a:gs pos="1250">
                      <a:srgbClr val="000000"/>
                    </a:gs>
                    <a:gs pos="100000">
                      <a:srgbClr val="000000"/>
                    </a:gs>
                  </a:gsLst>
                  <a:lin ang="5400000" scaled="0"/>
                </a:gradFill>
                <a:latin typeface="+mj-lt"/>
                <a:hlinkClick r:id="rId14"/>
              </a:rPr>
              <a:t>AzureSecurityCompass</a:t>
            </a:r>
            <a:r>
              <a:rPr lang="en-US" sz="1600" dirty="0">
                <a:gradFill>
                  <a:gsLst>
                    <a:gs pos="1250">
                      <a:srgbClr val="000000"/>
                    </a:gs>
                    <a:gs pos="100000">
                      <a:srgbClr val="000000"/>
                    </a:gs>
                  </a:gsLst>
                  <a:lin ang="5400000" scaled="0"/>
                </a:gradFill>
                <a:latin typeface="+mj-lt"/>
                <a:hlinkClick r:id="rId14"/>
              </a:rPr>
              <a:t>-Videos</a:t>
            </a:r>
            <a:r>
              <a:rPr lang="en-US" sz="1600" dirty="0">
                <a:gradFill>
                  <a:gsLst>
                    <a:gs pos="1250">
                      <a:srgbClr val="000000"/>
                    </a:gs>
                    <a:gs pos="100000">
                      <a:srgbClr val="000000"/>
                    </a:gs>
                  </a:gsLst>
                  <a:lin ang="5400000" scaled="0"/>
                </a:gradFill>
                <a:latin typeface="+mj-lt"/>
              </a:rPr>
              <a:t> </a:t>
            </a:r>
          </a:p>
        </p:txBody>
      </p:sp>
      <p:pic>
        <p:nvPicPr>
          <p:cNvPr id="54" name="Picture 53">
            <a:extLst>
              <a:ext uri="{FF2B5EF4-FFF2-40B4-BE49-F238E27FC236}">
                <a16:creationId xmlns:a16="http://schemas.microsoft.com/office/drawing/2014/main" id="{354613E0-4A29-44EF-8ED3-53A48E0FDE5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90303" y="4332692"/>
            <a:ext cx="731519" cy="627576"/>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5" name="Picture 54">
            <a:extLst>
              <a:ext uri="{FF2B5EF4-FFF2-40B4-BE49-F238E27FC236}">
                <a16:creationId xmlns:a16="http://schemas.microsoft.com/office/drawing/2014/main" id="{33679C9D-51DD-4C19-8032-78B601F0902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090303" y="4690589"/>
            <a:ext cx="731519" cy="109628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6" name="Picture 55">
            <a:extLst>
              <a:ext uri="{FF2B5EF4-FFF2-40B4-BE49-F238E27FC236}">
                <a16:creationId xmlns:a16="http://schemas.microsoft.com/office/drawing/2014/main" id="{5AA2FEDF-C13E-4BB5-B70D-5EC61DE34A5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090303" y="4962279"/>
            <a:ext cx="731519" cy="109828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7" name="Picture 56">
            <a:extLst>
              <a:ext uri="{FF2B5EF4-FFF2-40B4-BE49-F238E27FC236}">
                <a16:creationId xmlns:a16="http://schemas.microsoft.com/office/drawing/2014/main" id="{23996C2F-676E-4202-BD64-70CF52FF8F1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090303" y="5250072"/>
            <a:ext cx="731519" cy="1130832"/>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8" name="Picture 57">
            <a:extLst>
              <a:ext uri="{FF2B5EF4-FFF2-40B4-BE49-F238E27FC236}">
                <a16:creationId xmlns:a16="http://schemas.microsoft.com/office/drawing/2014/main" id="{C66BF040-F142-4A26-8E4D-ED381DBCA45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727825" y="4332692"/>
            <a:ext cx="914400" cy="106155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9" name="Picture 58">
            <a:extLst>
              <a:ext uri="{FF2B5EF4-FFF2-40B4-BE49-F238E27FC236}">
                <a16:creationId xmlns:a16="http://schemas.microsoft.com/office/drawing/2014/main" id="{0C4AD1A3-42B8-4676-8F1E-A467F551CE8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496550" y="4332692"/>
            <a:ext cx="914400" cy="73657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cxnSp>
        <p:nvCxnSpPr>
          <p:cNvPr id="12" name="Straight Connector 11">
            <a:extLst>
              <a:ext uri="{FF2B5EF4-FFF2-40B4-BE49-F238E27FC236}">
                <a16:creationId xmlns:a16="http://schemas.microsoft.com/office/drawing/2014/main" id="{C97548D4-1E65-4FB6-A19D-C227A3ADDE30}"/>
              </a:ext>
            </a:extLst>
          </p:cNvPr>
          <p:cNvCxnSpPr>
            <a:cxnSpLocks/>
          </p:cNvCxnSpPr>
          <p:nvPr/>
        </p:nvCxnSpPr>
        <p:spPr>
          <a:xfrm>
            <a:off x="5931096" y="3030631"/>
            <a:ext cx="586050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D3E0302-E4D5-468B-AF31-AEF31CB9A192}"/>
                  </a:ext>
                </a:extLst>
              </p:cNvPr>
              <p:cNvGraphicFramePr>
                <a:graphicFrameLocks noChangeAspect="1"/>
              </p:cNvGraphicFramePr>
              <p:nvPr>
                <p:extLst>
                  <p:ext uri="{D42A27DB-BD31-4B8C-83A1-F6EECF244321}">
                    <p14:modId xmlns:p14="http://schemas.microsoft.com/office/powerpoint/2010/main" val="471243221"/>
                  </p:ext>
                </p:extLst>
              </p:nvPr>
            </p:nvGraphicFramePr>
            <p:xfrm>
              <a:off x="5931096" y="1229395"/>
              <a:ext cx="2892889" cy="1627250"/>
            </p:xfrm>
            <a:graphic>
              <a:graphicData uri="http://schemas.microsoft.com/office/powerpoint/2016/slidezoom">
                <pslz:sldZm>
                  <pslz:sldZmObj sldId="4520" cId="2829198866">
                    <pslz:zmPr id="{F76E1C55-D656-4EEE-BD2B-50B5E9005EB0}" returnToParent="0" transitionDur="1000">
                      <p166:blipFill xmlns:p166="http://schemas.microsoft.com/office/powerpoint/2016/6/main">
                        <a:blip r:embed="rId21"/>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5" name="Slide Zoom 14">
                <a:hlinkClick r:id="rId22" action="ppaction://hlinksldjump"/>
                <a:extLst>
                  <a:ext uri="{FF2B5EF4-FFF2-40B4-BE49-F238E27FC236}">
                    <a16:creationId xmlns:a16="http://schemas.microsoft.com/office/drawing/2014/main" id="{DD3E0302-E4D5-468B-AF31-AEF31CB9A192}"/>
                  </a:ext>
                </a:extLst>
              </p:cNvPr>
              <p:cNvPicPr>
                <a:picLocks noGrp="1" noRot="1" noChangeAspect="1" noMove="1" noResize="1" noEditPoints="1" noAdjustHandles="1" noChangeArrowheads="1" noChangeShapeType="1"/>
              </p:cNvPicPr>
              <p:nvPr/>
            </p:nvPicPr>
            <p:blipFill>
              <a:blip r:embed="rId23"/>
              <a:stretch>
                <a:fillRect/>
              </a:stretch>
            </p:blipFill>
            <p:spPr>
              <a:xfrm>
                <a:off x="5931096" y="1229395"/>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33D1FF06-ED25-4E57-8F7F-E071EC8A7226}"/>
                  </a:ext>
                </a:extLst>
              </p:cNvPr>
              <p:cNvGraphicFramePr>
                <a:graphicFrameLocks noChangeAspect="1"/>
              </p:cNvGraphicFramePr>
              <p:nvPr>
                <p:extLst>
                  <p:ext uri="{D42A27DB-BD31-4B8C-83A1-F6EECF244321}">
                    <p14:modId xmlns:p14="http://schemas.microsoft.com/office/powerpoint/2010/main" val="4195577065"/>
                  </p:ext>
                </p:extLst>
              </p:nvPr>
            </p:nvGraphicFramePr>
            <p:xfrm>
              <a:off x="8926196" y="1228232"/>
              <a:ext cx="2892889" cy="1627250"/>
            </p:xfrm>
            <a:graphic>
              <a:graphicData uri="http://schemas.microsoft.com/office/powerpoint/2016/slidezoom">
                <pslz:sldZm>
                  <pslz:sldZmObj sldId="4667" cId="4169820416">
                    <pslz:zmPr id="{55828185-9297-4CEE-AA1E-825E5C043F19}" returnToParent="0" transitionDur="1000">
                      <p166:blipFill xmlns:p166="http://schemas.microsoft.com/office/powerpoint/2016/6/main">
                        <a:blip r:embed="rId24"/>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0" name="Slide Zoom 19">
                <a:hlinkClick r:id="rId25" action="ppaction://hlinksldjump"/>
                <a:extLst>
                  <a:ext uri="{FF2B5EF4-FFF2-40B4-BE49-F238E27FC236}">
                    <a16:creationId xmlns:a16="http://schemas.microsoft.com/office/drawing/2014/main" id="{33D1FF06-ED25-4E57-8F7F-E071EC8A7226}"/>
                  </a:ext>
                </a:extLst>
              </p:cNvPr>
              <p:cNvPicPr>
                <a:picLocks noGrp="1" noRot="1" noChangeAspect="1" noMove="1" noResize="1" noEditPoints="1" noAdjustHandles="1" noChangeArrowheads="1" noChangeShapeType="1"/>
              </p:cNvPicPr>
              <p:nvPr/>
            </p:nvPicPr>
            <p:blipFill>
              <a:blip r:embed="rId26"/>
              <a:stretch>
                <a:fillRect/>
              </a:stretch>
            </p:blipFill>
            <p:spPr>
              <a:xfrm>
                <a:off x="8926196" y="1228232"/>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grpSp>
        <p:nvGrpSpPr>
          <p:cNvPr id="36" name="Group 35">
            <a:extLst>
              <a:ext uri="{FF2B5EF4-FFF2-40B4-BE49-F238E27FC236}">
                <a16:creationId xmlns:a16="http://schemas.microsoft.com/office/drawing/2014/main" id="{C052E99C-6A4A-41DF-982A-3A5D604DC882}"/>
              </a:ext>
            </a:extLst>
          </p:cNvPr>
          <p:cNvGrpSpPr/>
          <p:nvPr/>
        </p:nvGrpSpPr>
        <p:grpSpPr>
          <a:xfrm>
            <a:off x="11478472" y="3296217"/>
            <a:ext cx="188672" cy="45719"/>
            <a:chOff x="6660452" y="3094221"/>
            <a:chExt cx="188672" cy="45719"/>
          </a:xfrm>
        </p:grpSpPr>
        <p:sp>
          <p:nvSpPr>
            <p:cNvPr id="37" name="Oval 36">
              <a:extLst>
                <a:ext uri="{FF2B5EF4-FFF2-40B4-BE49-F238E27FC236}">
                  <a16:creationId xmlns:a16="http://schemas.microsoft.com/office/drawing/2014/main" id="{62406004-48BE-43B7-8423-0A3F46C5BAF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F5B903B5-33C3-4EF1-85CE-F3C671EDB4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A466CE5B-DD4C-423B-A1B5-8EBECB02D2E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98329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6DD2D4B-CAD9-4A0A-A159-E8DFFF42A113}"/>
              </a:ext>
            </a:extLst>
          </p:cNvPr>
          <p:cNvPicPr>
            <a:picLocks noChangeAspect="1"/>
          </p:cNvPicPr>
          <p:nvPr/>
        </p:nvPicPr>
        <p:blipFill>
          <a:blip r:embed="rId5"/>
          <a:stretch>
            <a:fillRect/>
          </a:stretch>
        </p:blipFill>
        <p:spPr>
          <a:xfrm>
            <a:off x="6680523" y="1672163"/>
            <a:ext cx="4314919" cy="4405189"/>
          </a:xfrm>
          <a:prstGeom prst="rect">
            <a:avLst/>
          </a:prstGeom>
        </p:spPr>
      </p:pic>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820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2D8358A-3CD9-4450-9F8E-3C68084B07AC}"/>
              </a:ext>
            </a:extLst>
          </p:cNvPr>
          <p:cNvSpPr>
            <a:spLocks noGrp="1"/>
          </p:cNvSpPr>
          <p:nvPr>
            <p:ph type="title"/>
          </p:nvPr>
        </p:nvSpPr>
        <p:spPr/>
        <p:txBody>
          <a:bodyPr/>
          <a:lstStyle/>
          <a:p>
            <a:pPr algn="ctr"/>
            <a:r>
              <a:rPr lang="en-US" dirty="0"/>
              <a:t>Visibility Across Your Estate with </a:t>
            </a:r>
            <a:r>
              <a:rPr lang="en-US" b="1" dirty="0">
                <a:solidFill>
                  <a:schemeClr val="accent1"/>
                </a:solidFill>
              </a:rPr>
              <a:t>Secure Score</a:t>
            </a:r>
          </a:p>
        </p:txBody>
      </p:sp>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1458206" y="1594346"/>
            <a:ext cx="9401175" cy="5263654"/>
          </a:xfrm>
          <a:prstGeom prst="rect">
            <a:avLst/>
          </a:prstGeom>
        </p:spPr>
      </p:pic>
      <p:pic>
        <p:nvPicPr>
          <p:cNvPr id="14" name="Picture 13">
            <a:extLst>
              <a:ext uri="{FF2B5EF4-FFF2-40B4-BE49-F238E27FC236}">
                <a16:creationId xmlns:a16="http://schemas.microsoft.com/office/drawing/2014/main" id="{B187C7F0-CDA9-492B-9ECA-11346836053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412" t="10934" r="11686" b="21042"/>
          <a:stretch/>
        </p:blipFill>
        <p:spPr>
          <a:xfrm>
            <a:off x="752475" y="949643"/>
            <a:ext cx="10687050" cy="5908357"/>
          </a:xfrm>
          <a:prstGeom prst="rect">
            <a:avLst/>
          </a:prstGeom>
        </p:spPr>
      </p:pic>
      <p:sp>
        <p:nvSpPr>
          <p:cNvPr id="10" name="Speech Bubble: Rectangle 4">
            <a:extLst>
              <a:ext uri="{FF2B5EF4-FFF2-40B4-BE49-F238E27FC236}">
                <a16:creationId xmlns:a16="http://schemas.microsoft.com/office/drawing/2014/main" id="{253D1128-E7C2-445F-A581-A6B564F3A29A}"/>
              </a:ext>
            </a:extLst>
          </p:cNvPr>
          <p:cNvSpPr/>
          <p:nvPr/>
        </p:nvSpPr>
        <p:spPr bwMode="auto">
          <a:xfrm>
            <a:off x="3722718" y="1682044"/>
            <a:ext cx="3084482" cy="1343378"/>
          </a:xfrm>
          <a:custGeom>
            <a:avLst/>
            <a:gdLst>
              <a:gd name="connsiteX0" fmla="*/ 0 w 2325511"/>
              <a:gd name="connsiteY0" fmla="*/ 0 h 654756"/>
              <a:gd name="connsiteX1" fmla="*/ 387585 w 2325511"/>
              <a:gd name="connsiteY1" fmla="*/ 0 h 654756"/>
              <a:gd name="connsiteX2" fmla="*/ 387585 w 2325511"/>
              <a:gd name="connsiteY2" fmla="*/ 0 h 654756"/>
              <a:gd name="connsiteX3" fmla="*/ 968963 w 2325511"/>
              <a:gd name="connsiteY3" fmla="*/ 0 h 654756"/>
              <a:gd name="connsiteX4" fmla="*/ 2325511 w 2325511"/>
              <a:gd name="connsiteY4" fmla="*/ 0 h 654756"/>
              <a:gd name="connsiteX5" fmla="*/ 2325511 w 2325511"/>
              <a:gd name="connsiteY5" fmla="*/ 381941 h 654756"/>
              <a:gd name="connsiteX6" fmla="*/ 2325511 w 2325511"/>
              <a:gd name="connsiteY6" fmla="*/ 381941 h 654756"/>
              <a:gd name="connsiteX7" fmla="*/ 2325511 w 2325511"/>
              <a:gd name="connsiteY7" fmla="*/ 545630 h 654756"/>
              <a:gd name="connsiteX8" fmla="*/ 2325511 w 2325511"/>
              <a:gd name="connsiteY8" fmla="*/ 654756 h 654756"/>
              <a:gd name="connsiteX9" fmla="*/ 968963 w 2325511"/>
              <a:gd name="connsiteY9" fmla="*/ 654756 h 654756"/>
              <a:gd name="connsiteX10" fmla="*/ 387585 w 2325511"/>
              <a:gd name="connsiteY10" fmla="*/ 654756 h 654756"/>
              <a:gd name="connsiteX11" fmla="*/ 387585 w 2325511"/>
              <a:gd name="connsiteY11" fmla="*/ 654756 h 654756"/>
              <a:gd name="connsiteX12" fmla="*/ 0 w 2325511"/>
              <a:gd name="connsiteY12" fmla="*/ 654756 h 654756"/>
              <a:gd name="connsiteX13" fmla="*/ 0 w 2325511"/>
              <a:gd name="connsiteY13" fmla="*/ 545630 h 654756"/>
              <a:gd name="connsiteX14" fmla="*/ -713816 w 2325511"/>
              <a:gd name="connsiteY14" fmla="*/ 837728 h 654756"/>
              <a:gd name="connsiteX15" fmla="*/ 0 w 2325511"/>
              <a:gd name="connsiteY15" fmla="*/ 381941 h 654756"/>
              <a:gd name="connsiteX16" fmla="*/ 0 w 2325511"/>
              <a:gd name="connsiteY16" fmla="*/ 0 h 654756"/>
              <a:gd name="connsiteX0" fmla="*/ 758971 w 3084482"/>
              <a:gd name="connsiteY0" fmla="*/ 0 h 1035283"/>
              <a:gd name="connsiteX1" fmla="*/ 1146556 w 3084482"/>
              <a:gd name="connsiteY1" fmla="*/ 0 h 1035283"/>
              <a:gd name="connsiteX2" fmla="*/ 1146556 w 3084482"/>
              <a:gd name="connsiteY2" fmla="*/ 0 h 1035283"/>
              <a:gd name="connsiteX3" fmla="*/ 1727934 w 3084482"/>
              <a:gd name="connsiteY3" fmla="*/ 0 h 1035283"/>
              <a:gd name="connsiteX4" fmla="*/ 3084482 w 3084482"/>
              <a:gd name="connsiteY4" fmla="*/ 0 h 1035283"/>
              <a:gd name="connsiteX5" fmla="*/ 3084482 w 3084482"/>
              <a:gd name="connsiteY5" fmla="*/ 381941 h 1035283"/>
              <a:gd name="connsiteX6" fmla="*/ 3084482 w 3084482"/>
              <a:gd name="connsiteY6" fmla="*/ 381941 h 1035283"/>
              <a:gd name="connsiteX7" fmla="*/ 3084482 w 3084482"/>
              <a:gd name="connsiteY7" fmla="*/ 545630 h 1035283"/>
              <a:gd name="connsiteX8" fmla="*/ 3084482 w 3084482"/>
              <a:gd name="connsiteY8" fmla="*/ 654756 h 1035283"/>
              <a:gd name="connsiteX9" fmla="*/ 1727934 w 3084482"/>
              <a:gd name="connsiteY9" fmla="*/ 654756 h 1035283"/>
              <a:gd name="connsiteX10" fmla="*/ 1146556 w 3084482"/>
              <a:gd name="connsiteY10" fmla="*/ 654756 h 1035283"/>
              <a:gd name="connsiteX11" fmla="*/ 1146556 w 3084482"/>
              <a:gd name="connsiteY11" fmla="*/ 654756 h 1035283"/>
              <a:gd name="connsiteX12" fmla="*/ 758971 w 3084482"/>
              <a:gd name="connsiteY12" fmla="*/ 654756 h 1035283"/>
              <a:gd name="connsiteX13" fmla="*/ 758971 w 3084482"/>
              <a:gd name="connsiteY13" fmla="*/ 545630 h 1035283"/>
              <a:gd name="connsiteX14" fmla="*/ 0 w 3084482"/>
              <a:gd name="connsiteY14" fmla="*/ 1035283 h 1035283"/>
              <a:gd name="connsiteX15" fmla="*/ 758971 w 3084482"/>
              <a:gd name="connsiteY15" fmla="*/ 381941 h 1035283"/>
              <a:gd name="connsiteX16" fmla="*/ 758971 w 3084482"/>
              <a:gd name="connsiteY16" fmla="*/ 0 h 103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4482" h="1035283">
                <a:moveTo>
                  <a:pt x="758971" y="0"/>
                </a:moveTo>
                <a:lnTo>
                  <a:pt x="1146556" y="0"/>
                </a:lnTo>
                <a:lnTo>
                  <a:pt x="1146556" y="0"/>
                </a:lnTo>
                <a:lnTo>
                  <a:pt x="1727934" y="0"/>
                </a:lnTo>
                <a:lnTo>
                  <a:pt x="3084482" y="0"/>
                </a:lnTo>
                <a:lnTo>
                  <a:pt x="3084482" y="381941"/>
                </a:lnTo>
                <a:lnTo>
                  <a:pt x="3084482" y="381941"/>
                </a:lnTo>
                <a:lnTo>
                  <a:pt x="3084482" y="545630"/>
                </a:lnTo>
                <a:lnTo>
                  <a:pt x="3084482" y="654756"/>
                </a:lnTo>
                <a:lnTo>
                  <a:pt x="1727934" y="654756"/>
                </a:lnTo>
                <a:lnTo>
                  <a:pt x="1146556" y="654756"/>
                </a:lnTo>
                <a:lnTo>
                  <a:pt x="1146556" y="654756"/>
                </a:lnTo>
                <a:lnTo>
                  <a:pt x="758971" y="654756"/>
                </a:lnTo>
                <a:lnTo>
                  <a:pt x="758971" y="545630"/>
                </a:lnTo>
                <a:lnTo>
                  <a:pt x="0" y="1035283"/>
                </a:lnTo>
                <a:lnTo>
                  <a:pt x="758971" y="381941"/>
                </a:lnTo>
                <a:lnTo>
                  <a:pt x="758971" y="0"/>
                </a:lnTo>
                <a:close/>
              </a:path>
            </a:pathLst>
          </a:cu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744538" algn="l"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 – Percentage based reporting for easier tracking/benchmarking </a:t>
            </a:r>
          </a:p>
        </p:txBody>
      </p:sp>
      <p:sp>
        <p:nvSpPr>
          <p:cNvPr id="11" name="Speech Bubble: Rectangle 10">
            <a:extLst>
              <a:ext uri="{FF2B5EF4-FFF2-40B4-BE49-F238E27FC236}">
                <a16:creationId xmlns:a16="http://schemas.microsoft.com/office/drawing/2014/main" id="{A7FE3FA3-CE7B-4880-9776-D83FE4281F4B}"/>
              </a:ext>
            </a:extLst>
          </p:cNvPr>
          <p:cNvSpPr/>
          <p:nvPr/>
        </p:nvSpPr>
        <p:spPr bwMode="auto">
          <a:xfrm>
            <a:off x="6869813" y="1682044"/>
            <a:ext cx="2522544" cy="849183"/>
          </a:xfrm>
          <a:prstGeom prst="wedgeRectCallout">
            <a:avLst>
              <a:gd name="adj1" fmla="val -878"/>
              <a:gd name="adj2" fmla="val 16677"/>
            </a:avLst>
          </a:pr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a:t>
            </a:r>
            <a:r>
              <a:rPr lang="en-US" sz="1300" b="1" dirty="0">
                <a:solidFill>
                  <a:sysClr val="windowText" lastClr="000000"/>
                </a:solidFill>
                <a:cs typeface="Segoe UI" pitchFamily="34" charset="0"/>
              </a:rPr>
              <a:t> – Recommendation Grouping for Clarity (attack vectors/security controls)</a:t>
            </a:r>
          </a:p>
        </p:txBody>
      </p:sp>
    </p:spTree>
    <p:extLst>
      <p:ext uri="{BB962C8B-B14F-4D97-AF65-F5344CB8AC3E}">
        <p14:creationId xmlns:p14="http://schemas.microsoft.com/office/powerpoint/2010/main" val="351167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Top 10 Best Practices</a:t>
            </a:r>
          </a:p>
        </p:txBody>
      </p:sp>
      <p:sp>
        <p:nvSpPr>
          <p:cNvPr id="4" name="Text Placeholder 3">
            <a:extLst>
              <a:ext uri="{FF2B5EF4-FFF2-40B4-BE49-F238E27FC236}">
                <a16:creationId xmlns:a16="http://schemas.microsoft.com/office/drawing/2014/main" id="{0184199D-050D-4D95-AAAF-82B5338BCD1E}"/>
              </a:ext>
            </a:extLst>
          </p:cNvPr>
          <p:cNvSpPr>
            <a:spLocks noGrp="1"/>
          </p:cNvSpPr>
          <p:nvPr>
            <p:ph type="body" sz="quarter" idx="4294967295"/>
          </p:nvPr>
        </p:nvSpPr>
        <p:spPr>
          <a:xfrm>
            <a:off x="585216" y="3868058"/>
            <a:ext cx="5094514" cy="861774"/>
          </a:xfrm>
        </p:spPr>
        <p:txBody>
          <a:bodyPr/>
          <a:lstStyle/>
          <a:p>
            <a:pPr marL="0" indent="0">
              <a:buNone/>
            </a:pPr>
            <a:r>
              <a:rPr lang="en-US" dirty="0"/>
              <a:t>Focused on Highest Impact </a:t>
            </a:r>
            <a:br>
              <a:rPr lang="en-US" dirty="0"/>
            </a:br>
            <a:r>
              <a:rPr lang="en-US" dirty="0"/>
              <a:t>and Rapid Implementation </a:t>
            </a:r>
          </a:p>
        </p:txBody>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913380e9-0f24-4c24-988e-2f54b15b5b87"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17202572C1E24BB5DC2D25369E8A28" ma:contentTypeVersion="17" ma:contentTypeDescription="Create a new document." ma:contentTypeScope="" ma:versionID="0c6d67322aa6131de8003fe7856406a1">
  <xsd:schema xmlns:xsd="http://www.w3.org/2001/XMLSchema" xmlns:xs="http://www.w3.org/2001/XMLSchema" xmlns:p="http://schemas.microsoft.com/office/2006/metadata/properties" xmlns:ns1="http://schemas.microsoft.com/sharepoint/v3" xmlns:ns3="9c9ad9a3-713a-49bb-a2cc-06e184c6db58" xmlns:ns4="913380e9-0f24-4c24-988e-2f54b15b5b87" targetNamespace="http://schemas.microsoft.com/office/2006/metadata/properties" ma:root="true" ma:fieldsID="b091470de3b00409cda1b45d0dc5b549" ns1:_="" ns3:_="" ns4:_="">
    <xsd:import namespace="http://schemas.microsoft.com/sharepoint/v3"/>
    <xsd:import namespace="9c9ad9a3-713a-49bb-a2cc-06e184c6db58"/>
    <xsd:import namespace="913380e9-0f24-4c24-988e-2f54b15b5b87"/>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ad9a3-713a-49bb-a2cc-06e184c6db5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13380e9-0f24-4c24-988e-2f54b15b5b8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13380e9-0f24-4c24-988e-2f54b15b5b87"/>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6BDB123-3D84-4133-8C09-A37FC5EF3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9ad9a3-713a-49bb-a2cc-06e184c6db58"/>
    <ds:schemaRef ds:uri="913380e9-0f24-4c24-988e-2f54b15b5b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4382</TotalTime>
  <Words>7895</Words>
  <Application>Microsoft Office PowerPoint</Application>
  <PresentationFormat>Widescreen</PresentationFormat>
  <Paragraphs>1120</Paragraphs>
  <Slides>46</Slides>
  <Notes>38</Notes>
  <HiddenSlides>20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9" baseType="lpstr">
      <vt:lpstr>Arial</vt:lpstr>
      <vt:lpstr>Calibri</vt:lpstr>
      <vt:lpstr>Consolas</vt:lpstr>
      <vt:lpstr>Courier New</vt:lpstr>
      <vt:lpstr>Segoe</vt:lpstr>
      <vt:lpstr>Segoe UI</vt:lpstr>
      <vt:lpstr>Segoe UI Light</vt:lpstr>
      <vt:lpstr>Segoe UI Semibold</vt:lpstr>
      <vt:lpstr>Segoe UI Semilight</vt:lpstr>
      <vt:lpstr>Wingdings</vt:lpstr>
      <vt:lpstr>Light Gray Template</vt:lpstr>
      <vt:lpstr>1_WHITE TEMPLATE</vt:lpstr>
      <vt:lpstr>think-cell Slide</vt:lpstr>
      <vt:lpstr>Top 10 Azure Security  Best Practices</vt:lpstr>
      <vt:lpstr>Attack services are cheap</vt:lpstr>
      <vt:lpstr>Attack services are cheap</vt:lpstr>
      <vt:lpstr>Agenda</vt:lpstr>
      <vt:lpstr>What is Azure Security compass?</vt:lpstr>
      <vt:lpstr>Guidance Structure Actionable and Prioritized</vt:lpstr>
      <vt:lpstr>Executive Summary</vt:lpstr>
      <vt:lpstr>Visibility Across Your Estate with Secure Score</vt:lpstr>
      <vt:lpstr>Top 10 Best Practices</vt:lpstr>
      <vt:lpstr>Best Practices 1 - 5</vt:lpstr>
      <vt:lpstr>Best Practices 6 - 10</vt:lpstr>
      <vt:lpstr>Calls To Action</vt:lpstr>
      <vt:lpstr>Operationalize Secure Score</vt:lpstr>
      <vt:lpstr>Administration – Account protection Critical Best Practices</vt:lpstr>
      <vt:lpstr>Enterprise segmentation &amp; Zero Trust preparation</vt:lpstr>
      <vt:lpstr>GRC – Segmentation</vt:lpstr>
      <vt:lpstr>Reference Design - Azure Administration Model</vt:lpstr>
      <vt:lpstr>Reference Enterprise Design - Azure Network Security</vt:lpstr>
      <vt:lpstr>Azure Management Groups</vt:lpstr>
      <vt:lpstr>Core Services - Reference Permissions</vt:lpstr>
      <vt:lpstr>Segment - Reference Permissions Autonomous DevOps Model with visibility + governance</vt:lpstr>
      <vt:lpstr>PaaS Application</vt:lpstr>
      <vt:lpstr>IaaS Application</vt:lpstr>
      <vt:lpstr>Monitor for Attacks</vt:lpstr>
      <vt:lpstr>Security Operations – Azure Alerts Critical GUIDANCE</vt:lpstr>
      <vt:lpstr>Centralized Visibility</vt:lpstr>
      <vt:lpstr>Security Visibility in Azure</vt:lpstr>
      <vt:lpstr>Azure Security Center Advanced Threat Detection (&amp; Governance) for Azure Workloads </vt:lpstr>
      <vt:lpstr>Core capabilities</vt:lpstr>
      <vt:lpstr>Applications – Secure DevOps Critical Best Practice</vt:lpstr>
      <vt:lpstr>Attacker Opportunities</vt:lpstr>
      <vt:lpstr>Role of Security in Development</vt:lpstr>
      <vt:lpstr>PowerPoint Presentation</vt:lpstr>
      <vt:lpstr>GRC – Key Responsible Parties</vt:lpstr>
      <vt:lpstr>Networks and Containment Critical Best Practices</vt:lpstr>
      <vt:lpstr>Reference Configuration with Native Controls</vt:lpstr>
      <vt:lpstr>Azure Firewall</vt:lpstr>
      <vt:lpstr>Web Application Firewall </vt:lpstr>
      <vt:lpstr>Reference Configuration with Virtual Appliance(s)</vt:lpstr>
      <vt:lpstr>Applications – WAF Critical BEST PRACTICE</vt:lpstr>
      <vt:lpstr>Networks and Containment – DDoS Mitigations General Guidance</vt:lpstr>
      <vt:lpstr>Azure DDOS Protection</vt:lpstr>
      <vt:lpstr>Network – Deprecating Legacy Technology Critical CHOICES</vt:lpstr>
      <vt:lpstr>Calls To Action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 Azure Security Best Practices</dc:title>
  <dc:creator>Angela Powell</dc:creator>
  <dc:description>Design: ZUM Communications</dc:description>
  <cp:lastModifiedBy>Abbas Kudrati</cp:lastModifiedBy>
  <cp:revision>33</cp:revision>
  <dcterms:created xsi:type="dcterms:W3CDTF">2019-10-21T18:59:58Z</dcterms:created>
  <dcterms:modified xsi:type="dcterms:W3CDTF">2020-02-12T20:22:55Z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0x0101005417202572C1E24BB5DC2D25369E8A28</vt:lpwstr>
  </property>
</Properties>
</file>